
<file path=[Content_Types].xml><?xml version="1.0" encoding="utf-8"?>
<Types xmlns="http://schemas.openxmlformats.org/package/2006/content-types">
  <Default Extension="1"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sldIdLst>
    <p:sldId id="256" r:id="rId2"/>
    <p:sldId id="257" r:id="rId3"/>
    <p:sldId id="269" r:id="rId4"/>
    <p:sldId id="263" r:id="rId5"/>
    <p:sldId id="267" r:id="rId6"/>
    <p:sldId id="268" r:id="rId7"/>
    <p:sldId id="270" r:id="rId8"/>
    <p:sldId id="260" r:id="rId9"/>
    <p:sldId id="258" r:id="rId10"/>
    <p:sldId id="259" r:id="rId11"/>
    <p:sldId id="261" r:id="rId12"/>
    <p:sldId id="262" r:id="rId13"/>
    <p:sldId id="271" r:id="rId14"/>
    <p:sldId id="266" r:id="rId15"/>
    <p:sldId id="26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8" d="100"/>
          <a:sy n="68" d="100"/>
        </p:scale>
        <p:origin x="616"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g>
</file>

<file path=ppt/media/image12.jpg>
</file>

<file path=ppt/media/image13.jpg>
</file>

<file path=ppt/media/image14.jpg>
</file>

<file path=ppt/media/image15.jpg>
</file>

<file path=ppt/media/image16.png>
</file>

<file path=ppt/media/image17.svg>
</file>

<file path=ppt/media/image18.1>
</file>

<file path=ppt/media/image19.png>
</file>

<file path=ppt/media/image2.png>
</file>

<file path=ppt/media/image20.svg>
</file>

<file path=ppt/media/image21.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1B91D1-5CCC-4FCE-9DCB-716F5305F87B}" type="datetimeFigureOut">
              <a:rPr lang="en-IN" smtClean="0"/>
              <a:t>09-03-2024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697687-3457-4774-8AB8-FD24C680122A}" type="slidenum">
              <a:rPr lang="en-IN" smtClean="0"/>
              <a:t>‹#›</a:t>
            </a:fld>
            <a:endParaRPr lang="en-IN"/>
          </a:p>
        </p:txBody>
      </p:sp>
    </p:spTree>
    <p:extLst>
      <p:ext uri="{BB962C8B-B14F-4D97-AF65-F5344CB8AC3E}">
        <p14:creationId xmlns:p14="http://schemas.microsoft.com/office/powerpoint/2010/main" val="2160710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9F116-8037-82AC-F540-E19717C1D6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7C5ABC7-BC85-E88E-5E1A-738C12E823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0A5F61D-ECBF-34DC-5D8B-3D6ACF0A1890}"/>
              </a:ext>
            </a:extLst>
          </p:cNvPr>
          <p:cNvSpPr>
            <a:spLocks noGrp="1"/>
          </p:cNvSpPr>
          <p:nvPr>
            <p:ph type="dt" sz="half" idx="10"/>
          </p:nvPr>
        </p:nvSpPr>
        <p:spPr/>
        <p:txBody>
          <a:bodyPr/>
          <a:lstStyle/>
          <a:p>
            <a:fld id="{4C79A5E7-8EE4-4EB4-8773-620F23704655}" type="datetimeFigureOut">
              <a:rPr lang="en-IN" smtClean="0"/>
              <a:t>09-03-2024</a:t>
            </a:fld>
            <a:endParaRPr lang="en-IN"/>
          </a:p>
        </p:txBody>
      </p:sp>
      <p:sp>
        <p:nvSpPr>
          <p:cNvPr id="5" name="Footer Placeholder 4">
            <a:extLst>
              <a:ext uri="{FF2B5EF4-FFF2-40B4-BE49-F238E27FC236}">
                <a16:creationId xmlns:a16="http://schemas.microsoft.com/office/drawing/2014/main" id="{2093F40B-ADCB-61AA-E4E6-3AF57F0877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AFCAAB0-18A0-A712-631F-ED998689B5F4}"/>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3675601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80289-6FB9-AD55-A444-F65E517042F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8A51A9E-69CA-5B82-AFF2-C6A97E0A33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705B76C-3AFD-C9D6-4E40-BAAEA9A0D936}"/>
              </a:ext>
            </a:extLst>
          </p:cNvPr>
          <p:cNvSpPr>
            <a:spLocks noGrp="1"/>
          </p:cNvSpPr>
          <p:nvPr>
            <p:ph type="dt" sz="half" idx="10"/>
          </p:nvPr>
        </p:nvSpPr>
        <p:spPr/>
        <p:txBody>
          <a:bodyPr/>
          <a:lstStyle/>
          <a:p>
            <a:fld id="{4C79A5E7-8EE4-4EB4-8773-620F23704655}" type="datetimeFigureOut">
              <a:rPr lang="en-IN" smtClean="0"/>
              <a:t>09-03-2024</a:t>
            </a:fld>
            <a:endParaRPr lang="en-IN"/>
          </a:p>
        </p:txBody>
      </p:sp>
      <p:sp>
        <p:nvSpPr>
          <p:cNvPr id="5" name="Footer Placeholder 4">
            <a:extLst>
              <a:ext uri="{FF2B5EF4-FFF2-40B4-BE49-F238E27FC236}">
                <a16:creationId xmlns:a16="http://schemas.microsoft.com/office/drawing/2014/main" id="{743CD89D-DD50-D7B6-410C-9173F40654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1C80FD1-0B37-5E8A-8EA0-7860C134C7C3}"/>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176037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3768C6-CEB3-86E6-5EEC-58CFA663E54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A0C3951-6301-FE27-833E-71E79C776E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232AAF-C82D-FC3D-6A15-3EEE2043B14E}"/>
              </a:ext>
            </a:extLst>
          </p:cNvPr>
          <p:cNvSpPr>
            <a:spLocks noGrp="1"/>
          </p:cNvSpPr>
          <p:nvPr>
            <p:ph type="dt" sz="half" idx="10"/>
          </p:nvPr>
        </p:nvSpPr>
        <p:spPr/>
        <p:txBody>
          <a:bodyPr/>
          <a:lstStyle/>
          <a:p>
            <a:fld id="{4C79A5E7-8EE4-4EB4-8773-620F23704655}" type="datetimeFigureOut">
              <a:rPr lang="en-IN" smtClean="0"/>
              <a:t>09-03-2024</a:t>
            </a:fld>
            <a:endParaRPr lang="en-IN"/>
          </a:p>
        </p:txBody>
      </p:sp>
      <p:sp>
        <p:nvSpPr>
          <p:cNvPr id="5" name="Footer Placeholder 4">
            <a:extLst>
              <a:ext uri="{FF2B5EF4-FFF2-40B4-BE49-F238E27FC236}">
                <a16:creationId xmlns:a16="http://schemas.microsoft.com/office/drawing/2014/main" id="{2E91D837-DE35-091A-4972-CDCC453C36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5C2E79-0736-60AB-3DAA-C8FC0F1E647B}"/>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28467688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D7935-925F-3AF3-4F0D-7B77DE7CAFF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F3DF1BE-B029-A79B-E4CE-6F471F0823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F5B8F7-9057-B9ED-9BBA-46B7DD5DB178}"/>
              </a:ext>
            </a:extLst>
          </p:cNvPr>
          <p:cNvSpPr>
            <a:spLocks noGrp="1"/>
          </p:cNvSpPr>
          <p:nvPr>
            <p:ph type="dt" sz="half" idx="10"/>
          </p:nvPr>
        </p:nvSpPr>
        <p:spPr/>
        <p:txBody>
          <a:bodyPr/>
          <a:lstStyle/>
          <a:p>
            <a:fld id="{4C79A5E7-8EE4-4EB4-8773-620F23704655}" type="datetimeFigureOut">
              <a:rPr lang="en-IN" smtClean="0"/>
              <a:t>09-03-2024</a:t>
            </a:fld>
            <a:endParaRPr lang="en-IN"/>
          </a:p>
        </p:txBody>
      </p:sp>
      <p:sp>
        <p:nvSpPr>
          <p:cNvPr id="5" name="Footer Placeholder 4">
            <a:extLst>
              <a:ext uri="{FF2B5EF4-FFF2-40B4-BE49-F238E27FC236}">
                <a16:creationId xmlns:a16="http://schemas.microsoft.com/office/drawing/2014/main" id="{B02921DA-874B-70DD-625E-D22CB9C1D3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3B09FB6-1604-C99D-392B-F1FEFB8A4087}"/>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355233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D4338-EA18-A168-A937-A73C11F3D4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E72E505-F5E9-C24C-5A34-D3232D682D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393C64-7553-1D44-A0C6-A665EF06C044}"/>
              </a:ext>
            </a:extLst>
          </p:cNvPr>
          <p:cNvSpPr>
            <a:spLocks noGrp="1"/>
          </p:cNvSpPr>
          <p:nvPr>
            <p:ph type="dt" sz="half" idx="10"/>
          </p:nvPr>
        </p:nvSpPr>
        <p:spPr/>
        <p:txBody>
          <a:bodyPr/>
          <a:lstStyle/>
          <a:p>
            <a:fld id="{4C79A5E7-8EE4-4EB4-8773-620F23704655}" type="datetimeFigureOut">
              <a:rPr lang="en-IN" smtClean="0"/>
              <a:t>09-03-2024</a:t>
            </a:fld>
            <a:endParaRPr lang="en-IN"/>
          </a:p>
        </p:txBody>
      </p:sp>
      <p:sp>
        <p:nvSpPr>
          <p:cNvPr id="5" name="Footer Placeholder 4">
            <a:extLst>
              <a:ext uri="{FF2B5EF4-FFF2-40B4-BE49-F238E27FC236}">
                <a16:creationId xmlns:a16="http://schemas.microsoft.com/office/drawing/2014/main" id="{22AC836C-EFB8-9FED-3B7B-DBAC8B688C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1892D59-7313-2263-082A-DA0ABAFE01CA}"/>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8199811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34ECE-A274-4A19-E7A4-630BD872057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29475E3-42BA-01DD-B7B1-22247C35C4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5DE567C-6694-F6BF-942C-37F4CB6A25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E5D7C8D-68CA-089A-1938-C33EE0EECB15}"/>
              </a:ext>
            </a:extLst>
          </p:cNvPr>
          <p:cNvSpPr>
            <a:spLocks noGrp="1"/>
          </p:cNvSpPr>
          <p:nvPr>
            <p:ph type="dt" sz="half" idx="10"/>
          </p:nvPr>
        </p:nvSpPr>
        <p:spPr/>
        <p:txBody>
          <a:bodyPr/>
          <a:lstStyle/>
          <a:p>
            <a:fld id="{4C79A5E7-8EE4-4EB4-8773-620F23704655}" type="datetimeFigureOut">
              <a:rPr lang="en-IN" smtClean="0"/>
              <a:t>09-03-2024</a:t>
            </a:fld>
            <a:endParaRPr lang="en-IN"/>
          </a:p>
        </p:txBody>
      </p:sp>
      <p:sp>
        <p:nvSpPr>
          <p:cNvPr id="6" name="Footer Placeholder 5">
            <a:extLst>
              <a:ext uri="{FF2B5EF4-FFF2-40B4-BE49-F238E27FC236}">
                <a16:creationId xmlns:a16="http://schemas.microsoft.com/office/drawing/2014/main" id="{A5E9BB45-9198-20CB-8AE1-944A63FDBD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7D1DAC5-6FFA-2C4A-2AE4-C1C8BDCD7C45}"/>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3594268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3D455-8C2A-7842-2258-E8B7A7369FC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3EA33F4-3AB6-55CC-0438-4294B3FA34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2B8CE1-8D6F-95B1-2CBE-8C8D57E353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2AE36D4-18E2-1D11-D4F7-0A4EFA0D36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C75BA1-9C7F-EB59-4C25-2CF0DAF84A9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81A62C2-6E07-7433-58E7-F3D599078DE5}"/>
              </a:ext>
            </a:extLst>
          </p:cNvPr>
          <p:cNvSpPr>
            <a:spLocks noGrp="1"/>
          </p:cNvSpPr>
          <p:nvPr>
            <p:ph type="dt" sz="half" idx="10"/>
          </p:nvPr>
        </p:nvSpPr>
        <p:spPr/>
        <p:txBody>
          <a:bodyPr/>
          <a:lstStyle/>
          <a:p>
            <a:fld id="{4C79A5E7-8EE4-4EB4-8773-620F23704655}" type="datetimeFigureOut">
              <a:rPr lang="en-IN" smtClean="0"/>
              <a:t>09-03-2024</a:t>
            </a:fld>
            <a:endParaRPr lang="en-IN"/>
          </a:p>
        </p:txBody>
      </p:sp>
      <p:sp>
        <p:nvSpPr>
          <p:cNvPr id="8" name="Footer Placeholder 7">
            <a:extLst>
              <a:ext uri="{FF2B5EF4-FFF2-40B4-BE49-F238E27FC236}">
                <a16:creationId xmlns:a16="http://schemas.microsoft.com/office/drawing/2014/main" id="{3DFAD641-F02B-D813-653F-6EE334EFA33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3D5E3CD-CA24-B190-FD61-F10219FAD017}"/>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647370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C76B4-73A9-92ED-3BD6-296C7934FF9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F30E076-B964-D1DD-0217-B23AA80062B3}"/>
              </a:ext>
            </a:extLst>
          </p:cNvPr>
          <p:cNvSpPr>
            <a:spLocks noGrp="1"/>
          </p:cNvSpPr>
          <p:nvPr>
            <p:ph type="dt" sz="half" idx="10"/>
          </p:nvPr>
        </p:nvSpPr>
        <p:spPr/>
        <p:txBody>
          <a:bodyPr/>
          <a:lstStyle/>
          <a:p>
            <a:fld id="{4C79A5E7-8EE4-4EB4-8773-620F23704655}" type="datetimeFigureOut">
              <a:rPr lang="en-IN" smtClean="0"/>
              <a:t>09-03-2024</a:t>
            </a:fld>
            <a:endParaRPr lang="en-IN"/>
          </a:p>
        </p:txBody>
      </p:sp>
      <p:sp>
        <p:nvSpPr>
          <p:cNvPr id="4" name="Footer Placeholder 3">
            <a:extLst>
              <a:ext uri="{FF2B5EF4-FFF2-40B4-BE49-F238E27FC236}">
                <a16:creationId xmlns:a16="http://schemas.microsoft.com/office/drawing/2014/main" id="{26AF2A2F-44F3-BD11-CBA6-BCDB82F5283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CCDFD4A-0D8A-3A9A-8C69-F98E4EF15181}"/>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2498108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49154B-9C25-3CDB-328F-F9AC2BF8D60B}"/>
              </a:ext>
            </a:extLst>
          </p:cNvPr>
          <p:cNvSpPr>
            <a:spLocks noGrp="1"/>
          </p:cNvSpPr>
          <p:nvPr>
            <p:ph type="dt" sz="half" idx="10"/>
          </p:nvPr>
        </p:nvSpPr>
        <p:spPr/>
        <p:txBody>
          <a:bodyPr/>
          <a:lstStyle/>
          <a:p>
            <a:fld id="{4C79A5E7-8EE4-4EB4-8773-620F23704655}" type="datetimeFigureOut">
              <a:rPr lang="en-IN" smtClean="0"/>
              <a:t>09-03-2024</a:t>
            </a:fld>
            <a:endParaRPr lang="en-IN"/>
          </a:p>
        </p:txBody>
      </p:sp>
      <p:sp>
        <p:nvSpPr>
          <p:cNvPr id="3" name="Footer Placeholder 2">
            <a:extLst>
              <a:ext uri="{FF2B5EF4-FFF2-40B4-BE49-F238E27FC236}">
                <a16:creationId xmlns:a16="http://schemas.microsoft.com/office/drawing/2014/main" id="{EB6B4B3F-BBAE-9E2D-55E2-A230735E12B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FE78A30-3B65-8159-9560-1F5EACAABE01}"/>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1051368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8C494-59A4-973D-71BF-7062E1E5CC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64C5D78-ABD6-B7E6-2E84-03A7821BC8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D9DD80F-BEA5-6AEB-4FDC-0D2E6F9F80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53BE4E-ACD8-57DB-B100-BFBF410C1D79}"/>
              </a:ext>
            </a:extLst>
          </p:cNvPr>
          <p:cNvSpPr>
            <a:spLocks noGrp="1"/>
          </p:cNvSpPr>
          <p:nvPr>
            <p:ph type="dt" sz="half" idx="10"/>
          </p:nvPr>
        </p:nvSpPr>
        <p:spPr/>
        <p:txBody>
          <a:bodyPr/>
          <a:lstStyle/>
          <a:p>
            <a:fld id="{4C79A5E7-8EE4-4EB4-8773-620F23704655}" type="datetimeFigureOut">
              <a:rPr lang="en-IN" smtClean="0"/>
              <a:t>09-03-2024</a:t>
            </a:fld>
            <a:endParaRPr lang="en-IN"/>
          </a:p>
        </p:txBody>
      </p:sp>
      <p:sp>
        <p:nvSpPr>
          <p:cNvPr id="6" name="Footer Placeholder 5">
            <a:extLst>
              <a:ext uri="{FF2B5EF4-FFF2-40B4-BE49-F238E27FC236}">
                <a16:creationId xmlns:a16="http://schemas.microsoft.com/office/drawing/2014/main" id="{4CF4F06F-473E-8605-F870-77D68CD1508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75BC8F0-0CA1-E7F0-C206-32CE3552210C}"/>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8653574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FF5D8-91AE-6130-2FAB-BC5AE52329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F01A530-691F-B392-5B43-5FCDD0CE77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F88689B-E9B8-F6A2-7180-5AE1BDDAB5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6D316D-4BB6-35F0-5992-7063CBD182F3}"/>
              </a:ext>
            </a:extLst>
          </p:cNvPr>
          <p:cNvSpPr>
            <a:spLocks noGrp="1"/>
          </p:cNvSpPr>
          <p:nvPr>
            <p:ph type="dt" sz="half" idx="10"/>
          </p:nvPr>
        </p:nvSpPr>
        <p:spPr/>
        <p:txBody>
          <a:bodyPr/>
          <a:lstStyle/>
          <a:p>
            <a:fld id="{4C79A5E7-8EE4-4EB4-8773-620F23704655}" type="datetimeFigureOut">
              <a:rPr lang="en-IN" smtClean="0"/>
              <a:t>09-03-2024</a:t>
            </a:fld>
            <a:endParaRPr lang="en-IN"/>
          </a:p>
        </p:txBody>
      </p:sp>
      <p:sp>
        <p:nvSpPr>
          <p:cNvPr id="6" name="Footer Placeholder 5">
            <a:extLst>
              <a:ext uri="{FF2B5EF4-FFF2-40B4-BE49-F238E27FC236}">
                <a16:creationId xmlns:a16="http://schemas.microsoft.com/office/drawing/2014/main" id="{4E90CE4F-0F4A-7B92-AA58-626234E797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78B6B67-BAF0-FF41-6669-F15D1FF7510F}"/>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312181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s://roughnotes.com/surface-web-dark-web-lies-beneath/"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837473B0-CC2E-450A-ABE3-18F120FF3D39}">
                <a1611:picAttrSrcUrl xmlns:a1611="http://schemas.microsoft.com/office/drawing/2016/11/main" r:id="rId14"/>
              </a:ext>
            </a:extLst>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C08EAD-3C33-58F1-5565-8819245054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A91FB9F-9060-3355-EA26-20F0956473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40D9A7-E206-134F-3441-15B4D51D72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79A5E7-8EE4-4EB4-8773-620F23704655}" type="datetimeFigureOut">
              <a:rPr lang="en-IN" smtClean="0"/>
              <a:t>09-03-2024</a:t>
            </a:fld>
            <a:endParaRPr lang="en-IN"/>
          </a:p>
        </p:txBody>
      </p:sp>
      <p:sp>
        <p:nvSpPr>
          <p:cNvPr id="5" name="Footer Placeholder 4">
            <a:extLst>
              <a:ext uri="{FF2B5EF4-FFF2-40B4-BE49-F238E27FC236}">
                <a16:creationId xmlns:a16="http://schemas.microsoft.com/office/drawing/2014/main" id="{02311217-4793-D18A-89D5-437A31E67C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BB4FE87-4521-3E8C-1B0A-F8980EC5B0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DFC7F3-3157-422B-80B4-1AA689DA5B5E}" type="slidenum">
              <a:rPr lang="en-IN" smtClean="0"/>
              <a:t>‹#›</a:t>
            </a:fld>
            <a:endParaRPr lang="en-IN"/>
          </a:p>
        </p:txBody>
      </p:sp>
    </p:spTree>
    <p:extLst>
      <p:ext uri="{BB962C8B-B14F-4D97-AF65-F5344CB8AC3E}">
        <p14:creationId xmlns:p14="http://schemas.microsoft.com/office/powerpoint/2010/main" val="6836891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gustmees.wordpress.com/2013/05/13/visual-cyber-security-see-attacks-on-real-time/" TargetMode="External"/><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0.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hyperlink" Target="https://www.rawpixel.com/image/392863/free-photo-image-security-fraud-hacker" TargetMode="External"/><Relationship Id="rId4" Type="http://schemas.openxmlformats.org/officeDocument/2006/relationships/image" Target="../media/image18.1"/></Relationships>
</file>

<file path=ppt/slides/_rels/slide15.xml.rels><?xml version="1.0" encoding="UTF-8" standalone="yes"?>
<Relationships xmlns="http://schemas.openxmlformats.org/package/2006/relationships"><Relationship Id="rId3" Type="http://schemas.openxmlformats.org/officeDocument/2006/relationships/hyperlink" Target="https://roughnotes.com/surface-web-dark-web-lies-beneath/" TargetMode="External"/><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jp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tackoverflow.com/questions/28156719/how-can-i-integrate-tkinter-with-python-log-in-screen" TargetMode="External"/><Relationship Id="rId7"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hyperlink" Target="https://www.jonas.me/talks/introduction-to-the-web-content-accessibility-guidelines/" TargetMode="Externa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hyperlink" Target="https://www.dreamstime.com/data-leakage-information-flow-loss-d-illustration-shows-leaky-breach-server-information-protection-resources-data-image123383374" TargetMode="External"/><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riskdr.com/2019/10/10/nist-csf-vendor-risk-and-threat-intel/" TargetMode="External"/><Relationship Id="rId2" Type="http://schemas.openxmlformats.org/officeDocument/2006/relationships/image" Target="../media/image12.jpg"/><Relationship Id="rId1" Type="http://schemas.openxmlformats.org/officeDocument/2006/relationships/slideLayout" Target="../slideLayouts/slideLayout7.xml"/><Relationship Id="rId4" Type="http://schemas.openxmlformats.org/officeDocument/2006/relationships/hyperlink" Target="https://creativecommons.org/licenses/by-nc-sa/3.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technofaq.org/posts/2018/07/how-the-advancement-in-technology-has-impacted-the-cybersecurity-industry/" TargetMode="External"/><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E81DE-57CB-44CC-85E9-50381E3C2B16}"/>
              </a:ext>
            </a:extLst>
          </p:cNvPr>
          <p:cNvSpPr>
            <a:spLocks noGrp="1"/>
          </p:cNvSpPr>
          <p:nvPr>
            <p:ph type="ctrTitle"/>
          </p:nvPr>
        </p:nvSpPr>
        <p:spPr>
          <a:xfrm>
            <a:off x="4833257" y="-950278"/>
            <a:ext cx="7358743" cy="2387600"/>
          </a:xfrm>
        </p:spPr>
        <p:txBody>
          <a:bodyPr>
            <a:normAutofit/>
          </a:bodyPr>
          <a:lstStyle/>
          <a:p>
            <a:r>
              <a:rPr lang="en-US" sz="4000" dirty="0">
                <a:solidFill>
                  <a:schemeClr val="bg1">
                    <a:lumMod val="75000"/>
                  </a:schemeClr>
                </a:solidFill>
                <a:latin typeface="Arial Black" panose="020B0A04020102020204" pitchFamily="34" charset="0"/>
              </a:rPr>
              <a:t>Basic Details of Problem Statement and Team</a:t>
            </a:r>
            <a:endParaRPr lang="en-IN" sz="4000" dirty="0">
              <a:solidFill>
                <a:schemeClr val="bg1">
                  <a:lumMod val="75000"/>
                </a:schemeClr>
              </a:solidFill>
              <a:latin typeface="Arial Black" panose="020B0A04020102020204" pitchFamily="34" charset="0"/>
            </a:endParaRPr>
          </a:p>
        </p:txBody>
      </p:sp>
      <p:sp>
        <p:nvSpPr>
          <p:cNvPr id="3" name="Subtitle 2">
            <a:extLst>
              <a:ext uri="{FF2B5EF4-FFF2-40B4-BE49-F238E27FC236}">
                <a16:creationId xmlns:a16="http://schemas.microsoft.com/office/drawing/2014/main" id="{74018249-5480-813C-C6B8-7812A6339F03}"/>
              </a:ext>
            </a:extLst>
          </p:cNvPr>
          <p:cNvSpPr>
            <a:spLocks noGrp="1"/>
          </p:cNvSpPr>
          <p:nvPr>
            <p:ph type="subTitle" idx="1"/>
          </p:nvPr>
        </p:nvSpPr>
        <p:spPr>
          <a:xfrm>
            <a:off x="0" y="1828800"/>
            <a:ext cx="5556069" cy="4781005"/>
          </a:xfrm>
        </p:spPr>
        <p:txBody>
          <a:bodyPr>
            <a:noAutofit/>
          </a:bodyPr>
          <a:lstStyle/>
          <a:p>
            <a:pPr marL="0" defTabSz="822959">
              <a:spcBef>
                <a:spcPts val="900"/>
              </a:spcBef>
              <a:defRPr sz="1619">
                <a:latin typeface="Franklin Gothic"/>
                <a:ea typeface="Franklin Gothic"/>
                <a:cs typeface="Franklin Gothic"/>
                <a:sym typeface="Franklin Gothic"/>
              </a:defRPr>
            </a:pPr>
            <a:r>
              <a:rPr lang="en-IN" sz="2000" dirty="0">
                <a:solidFill>
                  <a:srgbClr val="FFFF00"/>
                </a:solidFill>
              </a:rPr>
              <a:t>Problem Statement Title</a:t>
            </a:r>
            <a:r>
              <a:rPr lang="en-IN" sz="2000" dirty="0">
                <a:solidFill>
                  <a:schemeClr val="accent5">
                    <a:lumMod val="20000"/>
                    <a:lumOff val="80000"/>
                  </a:schemeClr>
                </a:solidFill>
              </a:rPr>
              <a:t>:: Developing a website that Helps track and Monitor illegal activities on the Dark Web</a:t>
            </a:r>
            <a:r>
              <a:rPr lang="en-IN" sz="2000" dirty="0">
                <a:solidFill>
                  <a:schemeClr val="accent1">
                    <a:lumMod val="20000"/>
                    <a:lumOff val="80000"/>
                  </a:schemeClr>
                </a:solidFill>
              </a:rPr>
              <a:t>.</a:t>
            </a:r>
          </a:p>
          <a:p>
            <a:pPr marL="0" defTabSz="822959">
              <a:spcBef>
                <a:spcPts val="900"/>
              </a:spcBef>
              <a:defRPr sz="1619">
                <a:latin typeface="Franklin Gothic"/>
                <a:ea typeface="Franklin Gothic"/>
                <a:cs typeface="Franklin Gothic"/>
                <a:sym typeface="Franklin Gothic"/>
              </a:defRPr>
            </a:pPr>
            <a:br>
              <a:rPr lang="en-IN" sz="2000" dirty="0">
                <a:solidFill>
                  <a:schemeClr val="accent1">
                    <a:lumMod val="60000"/>
                    <a:lumOff val="40000"/>
                  </a:schemeClr>
                </a:solidFill>
              </a:rPr>
            </a:br>
            <a:r>
              <a:rPr lang="en-IN" sz="2000" dirty="0">
                <a:solidFill>
                  <a:srgbClr val="FFFF00"/>
                </a:solidFill>
              </a:rPr>
              <a:t>Team Name:</a:t>
            </a:r>
            <a:r>
              <a:rPr lang="en-IN" sz="2000" dirty="0"/>
              <a:t> </a:t>
            </a:r>
            <a:r>
              <a:rPr lang="en-IN" sz="2000" dirty="0">
                <a:solidFill>
                  <a:schemeClr val="accent5">
                    <a:lumMod val="20000"/>
                    <a:lumOff val="80000"/>
                  </a:schemeClr>
                </a:solidFill>
              </a:rPr>
              <a:t>Cod-O-Maniacs</a:t>
            </a:r>
          </a:p>
          <a:p>
            <a:pPr marL="0" defTabSz="822959">
              <a:spcBef>
                <a:spcPts val="900"/>
              </a:spcBef>
              <a:defRPr sz="1619">
                <a:latin typeface="Franklin Gothic"/>
                <a:ea typeface="Franklin Gothic"/>
                <a:cs typeface="Franklin Gothic"/>
                <a:sym typeface="Franklin Gothic"/>
              </a:defRPr>
            </a:pPr>
            <a:br>
              <a:rPr lang="en-IN" sz="2000" dirty="0"/>
            </a:br>
            <a:r>
              <a:rPr lang="en-IN" sz="2000" dirty="0">
                <a:solidFill>
                  <a:srgbClr val="FFFF00"/>
                </a:solidFill>
              </a:rPr>
              <a:t>Team Leader Name:</a:t>
            </a:r>
            <a:r>
              <a:rPr lang="en-IN" sz="2000" dirty="0">
                <a:solidFill>
                  <a:srgbClr val="009051"/>
                </a:solidFill>
              </a:rPr>
              <a:t> </a:t>
            </a:r>
            <a:r>
              <a:rPr lang="en-IN" sz="2000" dirty="0">
                <a:solidFill>
                  <a:schemeClr val="accent5">
                    <a:lumMod val="20000"/>
                    <a:lumOff val="80000"/>
                  </a:schemeClr>
                </a:solidFill>
              </a:rPr>
              <a:t>Vishu Bhati</a:t>
            </a:r>
          </a:p>
          <a:p>
            <a:pPr marL="0" defTabSz="822959">
              <a:spcBef>
                <a:spcPts val="900"/>
              </a:spcBef>
              <a:defRPr sz="1619">
                <a:latin typeface="Franklin Gothic"/>
                <a:ea typeface="Franklin Gothic"/>
                <a:cs typeface="Franklin Gothic"/>
                <a:sym typeface="Franklin Gothic"/>
              </a:defRPr>
            </a:pPr>
            <a:br>
              <a:rPr lang="en-IN" sz="2000" dirty="0">
                <a:solidFill>
                  <a:schemeClr val="accent5">
                    <a:lumMod val="20000"/>
                    <a:lumOff val="80000"/>
                  </a:schemeClr>
                </a:solidFill>
              </a:rPr>
            </a:br>
            <a:r>
              <a:rPr lang="en-IN" sz="2000" dirty="0">
                <a:solidFill>
                  <a:srgbClr val="FFFF00"/>
                </a:solidFill>
              </a:rPr>
              <a:t>Registration ID:</a:t>
            </a:r>
            <a:r>
              <a:rPr lang="en-IN" sz="2000" dirty="0">
                <a:solidFill>
                  <a:srgbClr val="009051"/>
                </a:solidFill>
              </a:rPr>
              <a:t> </a:t>
            </a:r>
            <a:r>
              <a:rPr lang="en-IN" sz="2000" dirty="0">
                <a:solidFill>
                  <a:schemeClr val="accent5">
                    <a:lumMod val="20000"/>
                    <a:lumOff val="80000"/>
                  </a:schemeClr>
                </a:solidFill>
              </a:rPr>
              <a:t>1773</a:t>
            </a:r>
          </a:p>
          <a:p>
            <a:pPr marL="0" defTabSz="822959">
              <a:spcBef>
                <a:spcPts val="900"/>
              </a:spcBef>
              <a:defRPr sz="1619">
                <a:latin typeface="Franklin Gothic"/>
                <a:ea typeface="Franklin Gothic"/>
                <a:cs typeface="Franklin Gothic"/>
                <a:sym typeface="Franklin Gothic"/>
              </a:defRPr>
            </a:pPr>
            <a:br>
              <a:rPr lang="en-IN" sz="2000" dirty="0">
                <a:solidFill>
                  <a:srgbClr val="000000"/>
                </a:solidFill>
              </a:rPr>
            </a:br>
            <a:r>
              <a:rPr lang="en-IN" sz="2000" dirty="0">
                <a:solidFill>
                  <a:srgbClr val="FFFF00"/>
                </a:solidFill>
              </a:rPr>
              <a:t>Institute Name:</a:t>
            </a:r>
            <a:r>
              <a:rPr lang="en-IN" sz="2000" dirty="0">
                <a:solidFill>
                  <a:srgbClr val="009051"/>
                </a:solidFill>
              </a:rPr>
              <a:t>  </a:t>
            </a:r>
            <a:r>
              <a:rPr lang="en-IN" sz="2000" dirty="0">
                <a:solidFill>
                  <a:schemeClr val="accent5">
                    <a:lumMod val="20000"/>
                    <a:lumOff val="80000"/>
                  </a:schemeClr>
                </a:solidFill>
              </a:rPr>
              <a:t>Poornima College Of Engineering , Jaipur</a:t>
            </a:r>
          </a:p>
          <a:p>
            <a:pPr marL="0" defTabSz="822959">
              <a:spcBef>
                <a:spcPts val="900"/>
              </a:spcBef>
              <a:defRPr sz="1619">
                <a:latin typeface="Franklin Gothic"/>
                <a:ea typeface="Franklin Gothic"/>
                <a:cs typeface="Franklin Gothic"/>
                <a:sym typeface="Franklin Gothic"/>
              </a:defRPr>
            </a:pPr>
            <a:endParaRPr lang="en-IN" sz="2000" dirty="0">
              <a:solidFill>
                <a:schemeClr val="accent5">
                  <a:lumMod val="20000"/>
                  <a:lumOff val="80000"/>
                </a:schemeClr>
              </a:solidFill>
            </a:endParaRPr>
          </a:p>
          <a:p>
            <a:pPr marL="0" defTabSz="822959">
              <a:spcBef>
                <a:spcPts val="900"/>
              </a:spcBef>
              <a:defRPr sz="1619">
                <a:latin typeface="Franklin Gothic"/>
                <a:ea typeface="Franklin Gothic"/>
                <a:cs typeface="Franklin Gothic"/>
                <a:sym typeface="Franklin Gothic"/>
              </a:defRPr>
            </a:pPr>
            <a:r>
              <a:rPr lang="en-IN" sz="2000" dirty="0">
                <a:solidFill>
                  <a:srgbClr val="FFFF00"/>
                </a:solidFill>
              </a:rPr>
              <a:t>Theme Name:</a:t>
            </a:r>
            <a:r>
              <a:rPr lang="en-IN" sz="2000" dirty="0"/>
              <a:t> </a:t>
            </a:r>
            <a:r>
              <a:rPr lang="en-IN" sz="2000" dirty="0">
                <a:solidFill>
                  <a:schemeClr val="accent5">
                    <a:lumMod val="20000"/>
                    <a:lumOff val="80000"/>
                  </a:schemeClr>
                </a:solidFill>
              </a:rPr>
              <a:t>Dark Web Monitoring</a:t>
            </a:r>
          </a:p>
          <a:p>
            <a:r>
              <a:rPr lang="en-IN" sz="2000" dirty="0">
                <a:solidFill>
                  <a:schemeClr val="accent5">
                    <a:lumMod val="20000"/>
                    <a:lumOff val="80000"/>
                  </a:schemeClr>
                </a:solidFill>
              </a:rPr>
              <a:t>Monitor</a:t>
            </a:r>
          </a:p>
        </p:txBody>
      </p:sp>
      <p:pic>
        <p:nvPicPr>
          <p:cNvPr id="5" name="Picture 4">
            <a:extLst>
              <a:ext uri="{FF2B5EF4-FFF2-40B4-BE49-F238E27FC236}">
                <a16:creationId xmlns:a16="http://schemas.microsoft.com/office/drawing/2014/main" id="{4D445F35-C80E-2B3D-7E60-0966049C7B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910" y="215219"/>
            <a:ext cx="1528554" cy="1291364"/>
          </a:xfrm>
          <a:prstGeom prst="rect">
            <a:avLst/>
          </a:prstGeom>
        </p:spPr>
      </p:pic>
    </p:spTree>
    <p:extLst>
      <p:ext uri="{BB962C8B-B14F-4D97-AF65-F5344CB8AC3E}">
        <p14:creationId xmlns:p14="http://schemas.microsoft.com/office/powerpoint/2010/main" val="2528521094"/>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44AC80-0DEF-2C29-3219-B64FCFA36A0C}"/>
              </a:ext>
            </a:extLst>
          </p:cNvPr>
          <p:cNvSpPr/>
          <p:nvPr/>
        </p:nvSpPr>
        <p:spPr>
          <a:xfrm>
            <a:off x="857972" y="415724"/>
            <a:ext cx="10476074"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Working of Our 	Website “ Pro-</a:t>
            </a:r>
            <a:r>
              <a:rPr lang="en-US" sz="5400" b="1" cap="none" spc="0"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Tek</a:t>
            </a:r>
            <a:r>
              <a:rPr lang="en-U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k</a:t>
            </a: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t>
            </a:r>
          </a:p>
        </p:txBody>
      </p:sp>
      <p:sp>
        <p:nvSpPr>
          <p:cNvPr id="3" name="Rectangle: Rounded Corners 2">
            <a:extLst>
              <a:ext uri="{FF2B5EF4-FFF2-40B4-BE49-F238E27FC236}">
                <a16:creationId xmlns:a16="http://schemas.microsoft.com/office/drawing/2014/main" id="{5EA3EDED-D7D9-A961-9A07-3877735B06F3}"/>
              </a:ext>
            </a:extLst>
          </p:cNvPr>
          <p:cNvSpPr/>
          <p:nvPr/>
        </p:nvSpPr>
        <p:spPr>
          <a:xfrm>
            <a:off x="1432560" y="2029097"/>
            <a:ext cx="9326880" cy="4058194"/>
          </a:xfrm>
          <a:prstGeom prst="roundRect">
            <a:avLst/>
          </a:prstGeom>
          <a:gradFill>
            <a:gsLst>
              <a:gs pos="0">
                <a:schemeClr val="accent3">
                  <a:lumMod val="110000"/>
                  <a:satMod val="105000"/>
                  <a:tint val="67000"/>
                  <a:alpha val="62000"/>
                </a:schemeClr>
              </a:gs>
              <a:gs pos="50000">
                <a:schemeClr val="accent3">
                  <a:lumMod val="105000"/>
                  <a:satMod val="103000"/>
                  <a:tint val="73000"/>
                  <a:alpha val="67000"/>
                </a:schemeClr>
              </a:gs>
              <a:gs pos="100000">
                <a:schemeClr val="accent3">
                  <a:lumMod val="105000"/>
                  <a:satMod val="109000"/>
                  <a:tint val="81000"/>
                  <a:alpha val="65000"/>
                </a:schemeClr>
              </a:gs>
            </a:gsLst>
          </a:gradFill>
          <a:effectLst>
            <a:softEdge rad="31750"/>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000" b="1" i="1" dirty="0">
                <a:solidFill>
                  <a:schemeClr val="accent1">
                    <a:lumMod val="20000"/>
                    <a:lumOff val="80000"/>
                  </a:schemeClr>
                </a:solidFill>
              </a:rPr>
              <a:t>1.)  First , the government can visit our website by typing the URL --&gt;           www.pro-tekk.gov.in , since we’ll link our website with our government website.</a:t>
            </a:r>
          </a:p>
          <a:p>
            <a:pPr algn="ctr"/>
            <a:endParaRPr lang="en-US" sz="2000" b="1" i="1" dirty="0">
              <a:solidFill>
                <a:schemeClr val="accent1">
                  <a:lumMod val="20000"/>
                  <a:lumOff val="80000"/>
                </a:schemeClr>
              </a:solidFill>
            </a:endParaRPr>
          </a:p>
          <a:p>
            <a:pPr algn="ctr"/>
            <a:r>
              <a:rPr lang="en-US" sz="2000" b="1" i="1" dirty="0">
                <a:solidFill>
                  <a:schemeClr val="accent1">
                    <a:lumMod val="20000"/>
                    <a:lumOff val="80000"/>
                  </a:schemeClr>
                </a:solidFill>
              </a:rPr>
              <a:t>2.) After that , You’ll be directed inside the interface of Dark web as we’ll directly link dark web with our website to remove the hassle of entering dark web.</a:t>
            </a:r>
            <a:br>
              <a:rPr lang="en-US" sz="2000" b="1" i="1" dirty="0">
                <a:solidFill>
                  <a:schemeClr val="accent1">
                    <a:lumMod val="20000"/>
                    <a:lumOff val="80000"/>
                  </a:schemeClr>
                </a:solidFill>
              </a:rPr>
            </a:br>
            <a:br>
              <a:rPr lang="en-US" sz="2000" b="1" i="1" dirty="0">
                <a:solidFill>
                  <a:schemeClr val="accent1">
                    <a:lumMod val="20000"/>
                    <a:lumOff val="80000"/>
                  </a:schemeClr>
                </a:solidFill>
              </a:rPr>
            </a:br>
            <a:r>
              <a:rPr lang="en-US" sz="2000" b="1" i="1" dirty="0">
                <a:solidFill>
                  <a:schemeClr val="accent1">
                    <a:lumMod val="20000"/>
                    <a:lumOff val="80000"/>
                  </a:schemeClr>
                </a:solidFill>
              </a:rPr>
              <a:t>3.) Then , on the same interface  , you’ll get different types of buttons like Track IP address of logged-in devices , Logged-in devices , Location of Logged-in devices.</a:t>
            </a:r>
            <a:br>
              <a:rPr lang="en-US" sz="2000" b="1" i="1" dirty="0">
                <a:solidFill>
                  <a:schemeClr val="accent1">
                    <a:lumMod val="20000"/>
                    <a:lumOff val="80000"/>
                  </a:schemeClr>
                </a:solidFill>
              </a:rPr>
            </a:br>
            <a:br>
              <a:rPr lang="en-US" sz="2000" b="1" i="1" dirty="0">
                <a:solidFill>
                  <a:schemeClr val="accent1">
                    <a:lumMod val="20000"/>
                    <a:lumOff val="80000"/>
                  </a:schemeClr>
                </a:solidFill>
              </a:rPr>
            </a:br>
            <a:r>
              <a:rPr lang="en-US" sz="2000" b="1" i="1" dirty="0">
                <a:solidFill>
                  <a:schemeClr val="accent1">
                    <a:lumMod val="20000"/>
                    <a:lumOff val="80000"/>
                  </a:schemeClr>
                </a:solidFill>
              </a:rPr>
              <a:t>4.) You can choose any of the operations to track the devices using dark web in respective manner.</a:t>
            </a:r>
            <a:endParaRPr lang="en-IN" sz="2000" b="1" i="1" dirty="0">
              <a:solidFill>
                <a:schemeClr val="accent1">
                  <a:lumMod val="20000"/>
                  <a:lumOff val="80000"/>
                </a:schemeClr>
              </a:solidFill>
            </a:endParaRPr>
          </a:p>
        </p:txBody>
      </p:sp>
    </p:spTree>
    <p:extLst>
      <p:ext uri="{BB962C8B-B14F-4D97-AF65-F5344CB8AC3E}">
        <p14:creationId xmlns:p14="http://schemas.microsoft.com/office/powerpoint/2010/main" val="29877894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65F41C0-BECF-53BA-77B4-DCBD8AC3F84F}"/>
              </a:ext>
            </a:extLst>
          </p:cNvPr>
          <p:cNvSpPr/>
          <p:nvPr/>
        </p:nvSpPr>
        <p:spPr>
          <a:xfrm>
            <a:off x="6646" y="0"/>
            <a:ext cx="12614159" cy="1938992"/>
          </a:xfrm>
          <a:prstGeom prst="rect">
            <a:avLst/>
          </a:prstGeom>
          <a:noFill/>
        </p:spPr>
        <p:txBody>
          <a:bodyPr wrap="none" lIns="91440" tIns="45720" rIns="91440" bIns="45720">
            <a:spAutoFit/>
          </a:bodyPr>
          <a:lstStyle/>
          <a:p>
            <a:pPr algn="just"/>
            <a:r>
              <a:rPr lang="en-US" sz="6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Software and Programming Languages </a:t>
            </a:r>
          </a:p>
          <a:p>
            <a:pPr algn="ctr"/>
            <a:r>
              <a:rPr lang="en-US" sz="6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used</a:t>
            </a:r>
          </a:p>
        </p:txBody>
      </p:sp>
      <p:sp>
        <p:nvSpPr>
          <p:cNvPr id="5" name="TextBox 4">
            <a:extLst>
              <a:ext uri="{FF2B5EF4-FFF2-40B4-BE49-F238E27FC236}">
                <a16:creationId xmlns:a16="http://schemas.microsoft.com/office/drawing/2014/main" id="{42EBA681-02AA-10B3-B603-226DBD544CC2}"/>
              </a:ext>
            </a:extLst>
          </p:cNvPr>
          <p:cNvSpPr txBox="1"/>
          <p:nvPr/>
        </p:nvSpPr>
        <p:spPr>
          <a:xfrm>
            <a:off x="174170" y="2960914"/>
            <a:ext cx="11337269" cy="2862322"/>
          </a:xfrm>
          <a:prstGeom prst="rect">
            <a:avLst/>
          </a:prstGeom>
          <a:noFill/>
        </p:spPr>
        <p:txBody>
          <a:bodyPr wrap="square" rtlCol="0">
            <a:spAutoFit/>
          </a:bodyPr>
          <a:lstStyle/>
          <a:p>
            <a:r>
              <a:rPr lang="en-US" sz="3600" dirty="0">
                <a:solidFill>
                  <a:schemeClr val="accent1">
                    <a:lumMod val="60000"/>
                    <a:lumOff val="40000"/>
                  </a:schemeClr>
                </a:solidFill>
                <a:latin typeface="Arial Black" panose="020B0A04020102020204" pitchFamily="34" charset="0"/>
              </a:rPr>
              <a:t>Frame Work </a:t>
            </a:r>
            <a:r>
              <a:rPr lang="en-US" sz="3600" dirty="0">
                <a:solidFill>
                  <a:schemeClr val="accent1">
                    <a:lumMod val="60000"/>
                    <a:lumOff val="40000"/>
                  </a:schemeClr>
                </a:solidFill>
                <a:latin typeface="Arial Black" panose="020B0A04020102020204" pitchFamily="34" charset="0"/>
                <a:sym typeface="Wingdings" panose="05000000000000000000" pitchFamily="2" charset="2"/>
              </a:rPr>
              <a:t>  </a:t>
            </a:r>
            <a:r>
              <a:rPr lang="en-US" sz="3600" dirty="0">
                <a:solidFill>
                  <a:schemeClr val="accent5">
                    <a:lumMod val="40000"/>
                    <a:lumOff val="60000"/>
                  </a:schemeClr>
                </a:solidFill>
                <a:latin typeface="Arial Black" panose="020B0A04020102020204" pitchFamily="34" charset="0"/>
                <a:sym typeface="Wingdings" panose="05000000000000000000" pitchFamily="2" charset="2"/>
              </a:rPr>
              <a:t>HTML</a:t>
            </a:r>
            <a:br>
              <a:rPr lang="en-US" sz="3600" dirty="0">
                <a:solidFill>
                  <a:schemeClr val="accent5">
                    <a:lumMod val="40000"/>
                    <a:lumOff val="60000"/>
                  </a:schemeClr>
                </a:solidFill>
                <a:sym typeface="Wingdings" panose="05000000000000000000" pitchFamily="2" charset="2"/>
              </a:rPr>
            </a:br>
            <a:br>
              <a:rPr lang="en-US" sz="3600" dirty="0">
                <a:solidFill>
                  <a:schemeClr val="accent5">
                    <a:lumMod val="40000"/>
                    <a:lumOff val="60000"/>
                  </a:schemeClr>
                </a:solidFill>
                <a:sym typeface="Wingdings" panose="05000000000000000000" pitchFamily="2" charset="2"/>
              </a:rPr>
            </a:br>
            <a:r>
              <a:rPr lang="en-US" sz="3600" dirty="0">
                <a:solidFill>
                  <a:schemeClr val="accent1">
                    <a:lumMod val="60000"/>
                    <a:lumOff val="40000"/>
                  </a:schemeClr>
                </a:solidFill>
                <a:latin typeface="Arial Black" panose="020B0A04020102020204" pitchFamily="34" charset="0"/>
                <a:sym typeface="Wingdings" panose="05000000000000000000" pitchFamily="2" charset="2"/>
              </a:rPr>
              <a:t>Tracking   </a:t>
            </a:r>
            <a:r>
              <a:rPr lang="en-US" sz="3600" dirty="0">
                <a:solidFill>
                  <a:schemeClr val="accent5">
                    <a:lumMod val="40000"/>
                    <a:lumOff val="60000"/>
                  </a:schemeClr>
                </a:solidFill>
                <a:latin typeface="Arial Black" panose="020B0A04020102020204" pitchFamily="34" charset="0"/>
                <a:sym typeface="Wingdings" panose="05000000000000000000" pitchFamily="2" charset="2"/>
              </a:rPr>
              <a:t>IP address and Device Location</a:t>
            </a:r>
            <a:br>
              <a:rPr lang="en-US" sz="3600" dirty="0">
                <a:solidFill>
                  <a:schemeClr val="accent5">
                    <a:lumMod val="40000"/>
                    <a:lumOff val="60000"/>
                  </a:schemeClr>
                </a:solidFill>
                <a:latin typeface="Arial Black" panose="020B0A04020102020204" pitchFamily="34" charset="0"/>
                <a:sym typeface="Wingdings" panose="05000000000000000000" pitchFamily="2" charset="2"/>
              </a:rPr>
            </a:br>
            <a:br>
              <a:rPr lang="en-US" sz="3600" dirty="0">
                <a:solidFill>
                  <a:schemeClr val="accent5">
                    <a:lumMod val="40000"/>
                    <a:lumOff val="60000"/>
                  </a:schemeClr>
                </a:solidFill>
                <a:sym typeface="Wingdings" panose="05000000000000000000" pitchFamily="2" charset="2"/>
              </a:rPr>
            </a:br>
            <a:r>
              <a:rPr lang="en-US" sz="3600" dirty="0">
                <a:solidFill>
                  <a:schemeClr val="accent1">
                    <a:lumMod val="60000"/>
                    <a:lumOff val="40000"/>
                  </a:schemeClr>
                </a:solidFill>
                <a:latin typeface="Arial Black" panose="020B0A04020102020204" pitchFamily="34" charset="0"/>
                <a:sym typeface="Wingdings" panose="05000000000000000000" pitchFamily="2" charset="2"/>
              </a:rPr>
              <a:t>Monitoring </a:t>
            </a:r>
            <a:r>
              <a:rPr lang="en-US" sz="3600" dirty="0">
                <a:solidFill>
                  <a:schemeClr val="accent1">
                    <a:lumMod val="60000"/>
                    <a:lumOff val="40000"/>
                  </a:schemeClr>
                </a:solidFill>
                <a:sym typeface="Wingdings" panose="05000000000000000000" pitchFamily="2" charset="2"/>
              </a:rPr>
              <a:t></a:t>
            </a:r>
            <a:r>
              <a:rPr lang="en-US" sz="3600" dirty="0">
                <a:solidFill>
                  <a:schemeClr val="accent1">
                    <a:lumMod val="60000"/>
                    <a:lumOff val="40000"/>
                  </a:schemeClr>
                </a:solidFill>
                <a:latin typeface="Arial Black" panose="020B0A04020102020204" pitchFamily="34" charset="0"/>
                <a:sym typeface="Wingdings" panose="05000000000000000000" pitchFamily="2" charset="2"/>
              </a:rPr>
              <a:t> </a:t>
            </a:r>
            <a:r>
              <a:rPr lang="en-US" sz="3600" dirty="0">
                <a:solidFill>
                  <a:schemeClr val="accent5">
                    <a:lumMod val="40000"/>
                    <a:lumOff val="60000"/>
                  </a:schemeClr>
                </a:solidFill>
                <a:latin typeface="Arial Black" panose="020B0A04020102020204" pitchFamily="34" charset="0"/>
                <a:sym typeface="Wingdings" panose="05000000000000000000" pitchFamily="2" charset="2"/>
              </a:rPr>
              <a:t>Device Location , Python</a:t>
            </a:r>
            <a:endParaRPr lang="en-IN" sz="3600" dirty="0">
              <a:solidFill>
                <a:schemeClr val="accent1">
                  <a:lumMod val="60000"/>
                  <a:lumOff val="40000"/>
                </a:schemeClr>
              </a:solidFill>
            </a:endParaRPr>
          </a:p>
        </p:txBody>
      </p:sp>
    </p:spTree>
    <p:extLst>
      <p:ext uri="{BB962C8B-B14F-4D97-AF65-F5344CB8AC3E}">
        <p14:creationId xmlns:p14="http://schemas.microsoft.com/office/powerpoint/2010/main" val="477624567"/>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05D70CE-5CB7-0275-5EFC-C68E873F4AD4}"/>
              </a:ext>
            </a:extLst>
          </p:cNvPr>
          <p:cNvSpPr/>
          <p:nvPr/>
        </p:nvSpPr>
        <p:spPr>
          <a:xfrm>
            <a:off x="3357269" y="137049"/>
            <a:ext cx="5477462" cy="1323439"/>
          </a:xfrm>
          <a:prstGeom prst="rect">
            <a:avLst/>
          </a:prstGeom>
          <a:noFill/>
        </p:spPr>
        <p:txBody>
          <a:bodyPr wrap="none" lIns="91440" tIns="45720" rIns="91440" bIns="45720">
            <a:spAutoFit/>
          </a:bodyPr>
          <a:lstStyle/>
          <a:p>
            <a:pPr algn="ctr"/>
            <a:r>
              <a:rPr lang="en-US" sz="8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Future Plans</a:t>
            </a:r>
          </a:p>
        </p:txBody>
      </p:sp>
      <p:sp>
        <p:nvSpPr>
          <p:cNvPr id="3" name="TextBox 2">
            <a:extLst>
              <a:ext uri="{FF2B5EF4-FFF2-40B4-BE49-F238E27FC236}">
                <a16:creationId xmlns:a16="http://schemas.microsoft.com/office/drawing/2014/main" id="{8A1206A3-2D98-DB70-004A-55C2CD9187DD}"/>
              </a:ext>
            </a:extLst>
          </p:cNvPr>
          <p:cNvSpPr txBox="1"/>
          <p:nvPr/>
        </p:nvSpPr>
        <p:spPr>
          <a:xfrm>
            <a:off x="330926" y="2177143"/>
            <a:ext cx="4937760" cy="3785652"/>
          </a:xfrm>
          <a:prstGeom prst="rect">
            <a:avLst/>
          </a:prstGeom>
          <a:noFill/>
          <a:ln>
            <a:noFill/>
          </a:ln>
        </p:spPr>
        <p:style>
          <a:lnRef idx="0">
            <a:scrgbClr r="0" g="0" b="0"/>
          </a:lnRef>
          <a:fillRef idx="0">
            <a:scrgbClr r="0" g="0" b="0"/>
          </a:fillRef>
          <a:effectRef idx="0">
            <a:scrgbClr r="0" g="0" b="0"/>
          </a:effectRef>
          <a:fontRef idx="minor">
            <a:schemeClr val="accent5"/>
          </a:fontRef>
        </p:style>
        <p:txBody>
          <a:bodyPr wrap="square" rtlCol="0">
            <a:spAutoFit/>
          </a:bodyPr>
          <a:lstStyle/>
          <a:p>
            <a:r>
              <a:rPr lang="en-US" sz="2400" dirty="0">
                <a:solidFill>
                  <a:schemeClr val="accent5">
                    <a:lumMod val="40000"/>
                    <a:lumOff val="60000"/>
                  </a:schemeClr>
                </a:solidFill>
                <a:latin typeface="Bahnschrift" panose="020B0502040204020203" pitchFamily="34" charset="0"/>
              </a:rPr>
              <a:t>Our future plans for this website is to attain the ability to track the devices with changing IP address by using the last location of the device and the next location and noting the difference of the distance between following locations of the device and also using the time duration of the previous and the next IP address.</a:t>
            </a:r>
            <a:endParaRPr lang="en-IN" sz="2400" dirty="0">
              <a:solidFill>
                <a:schemeClr val="accent5">
                  <a:lumMod val="40000"/>
                  <a:lumOff val="60000"/>
                </a:schemeClr>
              </a:solidFill>
              <a:latin typeface="Bahnschrift" panose="020B0502040204020203" pitchFamily="34" charset="0"/>
            </a:endParaRPr>
          </a:p>
        </p:txBody>
      </p:sp>
      <p:pic>
        <p:nvPicPr>
          <p:cNvPr id="5" name="Picture 4">
            <a:extLst>
              <a:ext uri="{FF2B5EF4-FFF2-40B4-BE49-F238E27FC236}">
                <a16:creationId xmlns:a16="http://schemas.microsoft.com/office/drawing/2014/main" id="{3097CE66-1E20-1903-A062-6FBDE7A2EC8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096000" y="1530156"/>
            <a:ext cx="5848350" cy="458326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147757472"/>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CF6963-737D-3F12-EFAF-825C4389B522}"/>
              </a:ext>
            </a:extLst>
          </p:cNvPr>
          <p:cNvSpPr/>
          <p:nvPr/>
        </p:nvSpPr>
        <p:spPr>
          <a:xfrm>
            <a:off x="295131" y="268516"/>
            <a:ext cx="11967508" cy="1200329"/>
          </a:xfrm>
          <a:prstGeom prst="rect">
            <a:avLst/>
          </a:prstGeom>
          <a:noFill/>
        </p:spPr>
        <p:txBody>
          <a:bodyPr wrap="none" lIns="91440" tIns="45720" rIns="91440" bIns="45720">
            <a:spAutoFit/>
          </a:bodyPr>
          <a:lstStyle/>
          <a:p>
            <a:pPr algn="ctr"/>
            <a:r>
              <a:rPr lang="en-US" sz="7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Sample Interface of “Pro-</a:t>
            </a:r>
            <a:r>
              <a:rPr lang="en-US" sz="7200" b="1" cap="none" spc="0"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Tekk</a:t>
            </a:r>
            <a:r>
              <a:rPr lang="en-US" sz="7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t>
            </a:r>
          </a:p>
        </p:txBody>
      </p:sp>
      <p:pic>
        <p:nvPicPr>
          <p:cNvPr id="6" name="Picture 5">
            <a:extLst>
              <a:ext uri="{FF2B5EF4-FFF2-40B4-BE49-F238E27FC236}">
                <a16:creationId xmlns:a16="http://schemas.microsoft.com/office/drawing/2014/main" id="{5E8D7527-048F-E837-3D4C-C29360083A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7805" y="1698172"/>
            <a:ext cx="8460860" cy="47592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2260482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9679211-0ABF-08F3-C16A-290883EB9EFB}"/>
              </a:ext>
            </a:extLst>
          </p:cNvPr>
          <p:cNvSpPr/>
          <p:nvPr/>
        </p:nvSpPr>
        <p:spPr>
          <a:xfrm>
            <a:off x="113016" y="813479"/>
            <a:ext cx="6662056" cy="1015663"/>
          </a:xfrm>
          <a:prstGeom prst="rect">
            <a:avLst/>
          </a:prstGeom>
          <a:noFill/>
        </p:spPr>
        <p:txBody>
          <a:bodyPr wrap="square" lIns="91440" tIns="45720" rIns="91440" bIns="45720">
            <a:spAutoFit/>
          </a:bodyPr>
          <a:lstStyle/>
          <a:p>
            <a:pPr algn="ct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Code-O-Maniacs</a:t>
            </a:r>
            <a:endParaRPr lang="en-US" sz="60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pic>
        <p:nvPicPr>
          <p:cNvPr id="6" name="Graphic 5" descr="Envelope">
            <a:extLst>
              <a:ext uri="{FF2B5EF4-FFF2-40B4-BE49-F238E27FC236}">
                <a16:creationId xmlns:a16="http://schemas.microsoft.com/office/drawing/2014/main" id="{B360ED5E-7766-E2FD-765D-637AD2F326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62397" y="2463866"/>
            <a:ext cx="753292" cy="753292"/>
          </a:xfrm>
          <a:prstGeom prst="rect">
            <a:avLst/>
          </a:prstGeom>
        </p:spPr>
      </p:pic>
      <p:sp>
        <p:nvSpPr>
          <p:cNvPr id="7" name="TextBox 6">
            <a:extLst>
              <a:ext uri="{FF2B5EF4-FFF2-40B4-BE49-F238E27FC236}">
                <a16:creationId xmlns:a16="http://schemas.microsoft.com/office/drawing/2014/main" id="{A13C4822-2B6D-CD7D-30CF-24A50163EB26}"/>
              </a:ext>
            </a:extLst>
          </p:cNvPr>
          <p:cNvSpPr txBox="1"/>
          <p:nvPr/>
        </p:nvSpPr>
        <p:spPr>
          <a:xfrm>
            <a:off x="2398578" y="2532287"/>
            <a:ext cx="4493623" cy="369332"/>
          </a:xfrm>
          <a:prstGeom prst="rect">
            <a:avLst/>
          </a:prstGeom>
          <a:noFill/>
        </p:spPr>
        <p:txBody>
          <a:bodyPr wrap="square" rtlCol="0">
            <a:spAutoFit/>
          </a:bodyPr>
          <a:lstStyle/>
          <a:p>
            <a:r>
              <a:rPr lang="en-US" dirty="0">
                <a:solidFill>
                  <a:schemeClr val="accent1">
                    <a:lumMod val="20000"/>
                    <a:lumOff val="80000"/>
                  </a:schemeClr>
                </a:solidFill>
              </a:rPr>
              <a:t>vb6024727@gmail.com </a:t>
            </a:r>
            <a:endParaRPr lang="en-IN" dirty="0">
              <a:solidFill>
                <a:schemeClr val="accent1">
                  <a:lumMod val="20000"/>
                  <a:lumOff val="80000"/>
                </a:schemeClr>
              </a:solidFill>
            </a:endParaRPr>
          </a:p>
        </p:txBody>
      </p:sp>
      <p:pic>
        <p:nvPicPr>
          <p:cNvPr id="12" name="Picture 11">
            <a:extLst>
              <a:ext uri="{FF2B5EF4-FFF2-40B4-BE49-F238E27FC236}">
                <a16:creationId xmlns:a16="http://schemas.microsoft.com/office/drawing/2014/main" id="{602B56C6-A130-EF19-3CF5-70AEA9236FB2}"/>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6821698" y="939865"/>
            <a:ext cx="5268687" cy="551252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3" name="Graphic 2" descr="Receiver">
            <a:extLst>
              <a:ext uri="{FF2B5EF4-FFF2-40B4-BE49-F238E27FC236}">
                <a16:creationId xmlns:a16="http://schemas.microsoft.com/office/drawing/2014/main" id="{9458F167-2AE0-860E-76AB-945668532EF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91894" y="4175099"/>
            <a:ext cx="753292" cy="753292"/>
          </a:xfrm>
          <a:prstGeom prst="rect">
            <a:avLst/>
          </a:prstGeom>
        </p:spPr>
      </p:pic>
      <p:sp>
        <p:nvSpPr>
          <p:cNvPr id="8" name="TextBox 7">
            <a:extLst>
              <a:ext uri="{FF2B5EF4-FFF2-40B4-BE49-F238E27FC236}">
                <a16:creationId xmlns:a16="http://schemas.microsoft.com/office/drawing/2014/main" id="{0F7A5C4B-50A5-5A15-C926-8E6F0AF4012D}"/>
              </a:ext>
            </a:extLst>
          </p:cNvPr>
          <p:cNvSpPr txBox="1"/>
          <p:nvPr/>
        </p:nvSpPr>
        <p:spPr>
          <a:xfrm>
            <a:off x="2340798" y="4325713"/>
            <a:ext cx="2971725" cy="646331"/>
          </a:xfrm>
          <a:prstGeom prst="rect">
            <a:avLst/>
          </a:prstGeom>
          <a:noFill/>
        </p:spPr>
        <p:txBody>
          <a:bodyPr wrap="square" rtlCol="0">
            <a:spAutoFit/>
          </a:bodyPr>
          <a:lstStyle/>
          <a:p>
            <a:r>
              <a:rPr lang="en-US" dirty="0">
                <a:solidFill>
                  <a:schemeClr val="accent5">
                    <a:lumMod val="20000"/>
                    <a:lumOff val="80000"/>
                  </a:schemeClr>
                </a:solidFill>
              </a:rPr>
              <a:t>+91 7357130627</a:t>
            </a:r>
            <a:br>
              <a:rPr lang="en-US" dirty="0">
                <a:solidFill>
                  <a:schemeClr val="accent5">
                    <a:lumMod val="20000"/>
                    <a:lumOff val="80000"/>
                  </a:schemeClr>
                </a:solidFill>
              </a:rPr>
            </a:br>
            <a:r>
              <a:rPr lang="en-US" dirty="0">
                <a:solidFill>
                  <a:schemeClr val="accent5">
                    <a:lumMod val="20000"/>
                    <a:lumOff val="80000"/>
                  </a:schemeClr>
                </a:solidFill>
              </a:rPr>
              <a:t>+91 8434843998</a:t>
            </a:r>
            <a:endParaRPr lang="en-IN" dirty="0">
              <a:solidFill>
                <a:schemeClr val="accent5">
                  <a:lumMod val="20000"/>
                  <a:lumOff val="80000"/>
                </a:schemeClr>
              </a:solidFill>
            </a:endParaRPr>
          </a:p>
        </p:txBody>
      </p:sp>
    </p:spTree>
    <p:extLst>
      <p:ext uri="{BB962C8B-B14F-4D97-AF65-F5344CB8AC3E}">
        <p14:creationId xmlns:p14="http://schemas.microsoft.com/office/powerpoint/2010/main" val="261810948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F8B8499-B275-4B1C-211E-EC257949227D}"/>
              </a:ext>
            </a:extLst>
          </p:cNvPr>
          <p:cNvSpPr/>
          <p:nvPr/>
        </p:nvSpPr>
        <p:spPr>
          <a:xfrm>
            <a:off x="3046612" y="2414885"/>
            <a:ext cx="6308330" cy="1569660"/>
          </a:xfrm>
          <a:prstGeom prst="rect">
            <a:avLst/>
          </a:prstGeom>
          <a:noFill/>
          <a:effectLst>
            <a:glow rad="63500">
              <a:schemeClr val="bg1">
                <a:lumMod val="85000"/>
                <a:alpha val="40000"/>
              </a:schemeClr>
            </a:glow>
            <a:softEdge rad="31750"/>
          </a:effectLst>
          <a:scene3d>
            <a:camera prst="orthographicFront"/>
            <a:lightRig rig="morning" dir="t"/>
          </a:scene3d>
          <a:sp3d prstMaterial="clear">
            <a:bevelB prst="slope"/>
          </a:sp3d>
        </p:spPr>
        <p:txBody>
          <a:bodyPr wrap="none" lIns="91440" tIns="45720" rIns="91440" bIns="45720">
            <a:spAutoFit/>
          </a:bodyPr>
          <a:lstStyle/>
          <a:p>
            <a:pPr algn="ctr"/>
            <a:r>
              <a:rPr lang="en-US" sz="9600" b="1" i="1" cap="none" spc="0"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50" endPos="85000" dir="5400000" sy="-100000" algn="bl" rotWithShape="0"/>
                </a:effectLst>
              </a:rPr>
              <a:t>THANK YOU</a:t>
            </a:r>
          </a:p>
        </p:txBody>
      </p:sp>
    </p:spTree>
    <p:extLst>
      <p:ext uri="{BB962C8B-B14F-4D97-AF65-F5344CB8AC3E}">
        <p14:creationId xmlns:p14="http://schemas.microsoft.com/office/powerpoint/2010/main" val="2193360043"/>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98D914D-FDED-1092-0AF4-43175470F720}"/>
              </a:ext>
            </a:extLst>
          </p:cNvPr>
          <p:cNvSpPr/>
          <p:nvPr/>
        </p:nvSpPr>
        <p:spPr>
          <a:xfrm>
            <a:off x="870857" y="241552"/>
            <a:ext cx="10380617" cy="1754326"/>
          </a:xfrm>
          <a:prstGeom prst="rect">
            <a:avLst/>
          </a:prstGeom>
          <a:noFill/>
        </p:spPr>
        <p:txBody>
          <a:bodyPr wrap="square" lIns="91440" tIns="45720" rIns="91440" bIns="45720">
            <a:spAutoFit/>
          </a:bodyPr>
          <a:lstStyle/>
          <a:p>
            <a:pPr algn="ctr"/>
            <a:r>
              <a:rPr lang="en-US" sz="5400" b="1" i="1" cap="none" spc="0" dirty="0">
                <a:ln w="0"/>
                <a:gradFill>
                  <a:gsLst>
                    <a:gs pos="21000">
                      <a:srgbClr val="53575C"/>
                    </a:gs>
                    <a:gs pos="88000">
                      <a:srgbClr val="C5C7CA"/>
                    </a:gs>
                  </a:gsLst>
                  <a:lin ang="5400000"/>
                </a:gradFill>
                <a:effectLst>
                  <a:outerShdw blurRad="38100" dist="38100" dir="2700000" algn="tl">
                    <a:srgbClr val="000000">
                      <a:alpha val="43137"/>
                    </a:srgbClr>
                  </a:outerShdw>
                </a:effectLst>
              </a:rPr>
              <a:t>Our Esteemed Team Members and their roles</a:t>
            </a:r>
          </a:p>
        </p:txBody>
      </p:sp>
      <p:pic>
        <p:nvPicPr>
          <p:cNvPr id="4" name="Picture 3">
            <a:extLst>
              <a:ext uri="{FF2B5EF4-FFF2-40B4-BE49-F238E27FC236}">
                <a16:creationId xmlns:a16="http://schemas.microsoft.com/office/drawing/2014/main" id="{E363D87D-67AB-ABDF-B4A3-DCA54FAC2E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8629" y="2420982"/>
            <a:ext cx="1802674" cy="1820093"/>
          </a:xfrm>
          <a:prstGeom prst="rect">
            <a:avLst/>
          </a:prstGeom>
        </p:spPr>
      </p:pic>
      <p:sp>
        <p:nvSpPr>
          <p:cNvPr id="5" name="Rectangle 4">
            <a:extLst>
              <a:ext uri="{FF2B5EF4-FFF2-40B4-BE49-F238E27FC236}">
                <a16:creationId xmlns:a16="http://schemas.microsoft.com/office/drawing/2014/main" id="{A6A5895B-0F9B-CEFF-0C93-03AC89DC2034}"/>
              </a:ext>
            </a:extLst>
          </p:cNvPr>
          <p:cNvSpPr/>
          <p:nvPr/>
        </p:nvSpPr>
        <p:spPr>
          <a:xfrm>
            <a:off x="2699657" y="4343013"/>
            <a:ext cx="2638697" cy="923330"/>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b="1" cap="none" spc="0" dirty="0">
                <a:ln/>
                <a:solidFill>
                  <a:schemeClr val="accent5">
                    <a:lumMod val="20000"/>
                    <a:lumOff val="80000"/>
                  </a:schemeClr>
                </a:solidFill>
                <a:effectLst/>
              </a:rPr>
              <a:t>Kumar </a:t>
            </a:r>
            <a:r>
              <a:rPr lang="en-US" b="1" cap="none" spc="0" dirty="0" err="1">
                <a:ln/>
                <a:solidFill>
                  <a:schemeClr val="accent5">
                    <a:lumMod val="20000"/>
                    <a:lumOff val="80000"/>
                  </a:schemeClr>
                </a:solidFill>
                <a:effectLst/>
              </a:rPr>
              <a:t>Vatsalya</a:t>
            </a:r>
            <a:r>
              <a:rPr lang="en-US" b="1" cap="none" spc="0" dirty="0">
                <a:ln/>
                <a:solidFill>
                  <a:schemeClr val="accent5">
                    <a:lumMod val="20000"/>
                    <a:lumOff val="80000"/>
                  </a:schemeClr>
                </a:solidFill>
                <a:effectLst/>
              </a:rPr>
              <a:t> Rahul</a:t>
            </a:r>
            <a:br>
              <a:rPr lang="en-US" b="1" cap="none" spc="0" dirty="0">
                <a:ln/>
                <a:solidFill>
                  <a:schemeClr val="accent5">
                    <a:lumMod val="20000"/>
                    <a:lumOff val="80000"/>
                  </a:schemeClr>
                </a:solidFill>
                <a:effectLst/>
              </a:rPr>
            </a:br>
            <a:r>
              <a:rPr lang="en-US" b="1" cap="none" spc="0" dirty="0">
                <a:ln/>
                <a:solidFill>
                  <a:schemeClr val="accent5">
                    <a:lumMod val="20000"/>
                    <a:lumOff val="80000"/>
                  </a:schemeClr>
                </a:solidFill>
                <a:effectLst/>
              </a:rPr>
              <a:t>Role – Presentation Creator</a:t>
            </a:r>
          </a:p>
        </p:txBody>
      </p:sp>
      <p:pic>
        <p:nvPicPr>
          <p:cNvPr id="7" name="Picture 6">
            <a:extLst>
              <a:ext uri="{FF2B5EF4-FFF2-40B4-BE49-F238E27FC236}">
                <a16:creationId xmlns:a16="http://schemas.microsoft.com/office/drawing/2014/main" id="{84AD7D76-48FB-4374-C5AF-B36DC8710F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4463" y="2430407"/>
            <a:ext cx="1658984" cy="1922031"/>
          </a:xfrm>
          <a:prstGeom prst="rect">
            <a:avLst/>
          </a:prstGeom>
        </p:spPr>
      </p:pic>
      <p:sp>
        <p:nvSpPr>
          <p:cNvPr id="8" name="Rectangle 7">
            <a:extLst>
              <a:ext uri="{FF2B5EF4-FFF2-40B4-BE49-F238E27FC236}">
                <a16:creationId xmlns:a16="http://schemas.microsoft.com/office/drawing/2014/main" id="{775D1B37-59BB-1467-F5FF-12187AF66409}"/>
              </a:ext>
            </a:extLst>
          </p:cNvPr>
          <p:cNvSpPr/>
          <p:nvPr/>
        </p:nvSpPr>
        <p:spPr>
          <a:xfrm>
            <a:off x="6622869" y="4620012"/>
            <a:ext cx="3222172" cy="646331"/>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b="1" cap="none" spc="0" dirty="0">
                <a:ln/>
                <a:solidFill>
                  <a:schemeClr val="accent5">
                    <a:lumMod val="20000"/>
                    <a:lumOff val="80000"/>
                  </a:schemeClr>
                </a:solidFill>
                <a:effectLst/>
              </a:rPr>
              <a:t>Sahi</a:t>
            </a:r>
            <a:r>
              <a:rPr lang="en-US" b="1" dirty="0">
                <a:ln/>
                <a:solidFill>
                  <a:schemeClr val="accent5">
                    <a:lumMod val="20000"/>
                    <a:lumOff val="80000"/>
                  </a:schemeClr>
                </a:solidFill>
              </a:rPr>
              <a:t>l Agarwal</a:t>
            </a:r>
            <a:br>
              <a:rPr lang="en-US" b="1" dirty="0">
                <a:ln/>
                <a:solidFill>
                  <a:schemeClr val="accent5">
                    <a:lumMod val="20000"/>
                    <a:lumOff val="80000"/>
                  </a:schemeClr>
                </a:solidFill>
              </a:rPr>
            </a:br>
            <a:r>
              <a:rPr lang="en-US" b="1" dirty="0">
                <a:ln/>
                <a:solidFill>
                  <a:schemeClr val="accent5">
                    <a:lumMod val="20000"/>
                    <a:lumOff val="80000"/>
                  </a:schemeClr>
                </a:solidFill>
              </a:rPr>
              <a:t>Role – Content Creator</a:t>
            </a:r>
            <a:endParaRPr lang="en-US" b="1" cap="none" spc="0" dirty="0">
              <a:ln/>
              <a:solidFill>
                <a:schemeClr val="accent5">
                  <a:lumMod val="20000"/>
                  <a:lumOff val="80000"/>
                </a:schemeClr>
              </a:solidFill>
              <a:effectLst/>
            </a:endParaRPr>
          </a:p>
        </p:txBody>
      </p:sp>
      <p:pic>
        <p:nvPicPr>
          <p:cNvPr id="10" name="Picture 9">
            <a:extLst>
              <a:ext uri="{FF2B5EF4-FFF2-40B4-BE49-F238E27FC236}">
                <a16:creationId xmlns:a16="http://schemas.microsoft.com/office/drawing/2014/main" id="{A7C07FE5-3E67-A313-3405-1D4EA49CAE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5041" y="2397308"/>
            <a:ext cx="1652960" cy="1988230"/>
          </a:xfrm>
          <a:prstGeom prst="rect">
            <a:avLst/>
          </a:prstGeom>
        </p:spPr>
      </p:pic>
      <p:sp>
        <p:nvSpPr>
          <p:cNvPr id="11" name="Rectangle 10">
            <a:extLst>
              <a:ext uri="{FF2B5EF4-FFF2-40B4-BE49-F238E27FC236}">
                <a16:creationId xmlns:a16="http://schemas.microsoft.com/office/drawing/2014/main" id="{3CD3EF24-0F4A-D995-53BB-5BC01408DC1A}"/>
              </a:ext>
            </a:extLst>
          </p:cNvPr>
          <p:cNvSpPr/>
          <p:nvPr/>
        </p:nvSpPr>
        <p:spPr>
          <a:xfrm>
            <a:off x="9595185" y="4491118"/>
            <a:ext cx="2511392"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b="1" cap="none" spc="0" dirty="0" err="1">
                <a:ln/>
                <a:solidFill>
                  <a:schemeClr val="accent5">
                    <a:lumMod val="20000"/>
                    <a:lumOff val="80000"/>
                  </a:schemeClr>
                </a:solidFill>
                <a:effectLst/>
              </a:rPr>
              <a:t>Nityam</a:t>
            </a:r>
            <a:r>
              <a:rPr lang="en-US" b="1" cap="none" spc="0" dirty="0">
                <a:ln/>
                <a:solidFill>
                  <a:schemeClr val="accent5">
                    <a:lumMod val="20000"/>
                    <a:lumOff val="80000"/>
                  </a:schemeClr>
                </a:solidFill>
                <a:effectLst/>
              </a:rPr>
              <a:t> Kumar</a:t>
            </a:r>
            <a:br>
              <a:rPr lang="en-US" b="1" cap="none" spc="0" dirty="0">
                <a:ln/>
                <a:solidFill>
                  <a:schemeClr val="accent5">
                    <a:lumMod val="20000"/>
                    <a:lumOff val="80000"/>
                  </a:schemeClr>
                </a:solidFill>
                <a:effectLst/>
              </a:rPr>
            </a:br>
            <a:r>
              <a:rPr lang="en-US" b="1" cap="none" spc="0" dirty="0">
                <a:ln/>
                <a:solidFill>
                  <a:schemeClr val="accent5">
                    <a:lumMod val="20000"/>
                    <a:lumOff val="80000"/>
                  </a:schemeClr>
                </a:solidFill>
                <a:effectLst/>
              </a:rPr>
              <a:t>Role – Website Interface</a:t>
            </a:r>
            <a:br>
              <a:rPr lang="en-US" b="1" cap="none" spc="0" dirty="0">
                <a:ln/>
                <a:solidFill>
                  <a:schemeClr val="accent5">
                    <a:lumMod val="20000"/>
                    <a:lumOff val="80000"/>
                  </a:schemeClr>
                </a:solidFill>
                <a:effectLst/>
              </a:rPr>
            </a:br>
            <a:r>
              <a:rPr lang="en-US" b="1" cap="none" spc="0" dirty="0">
                <a:ln/>
                <a:solidFill>
                  <a:schemeClr val="accent5">
                    <a:lumMod val="20000"/>
                    <a:lumOff val="80000"/>
                  </a:schemeClr>
                </a:solidFill>
                <a:effectLst/>
              </a:rPr>
              <a:t>Creator</a:t>
            </a:r>
          </a:p>
        </p:txBody>
      </p:sp>
      <p:pic>
        <p:nvPicPr>
          <p:cNvPr id="15" name="Picture 14">
            <a:extLst>
              <a:ext uri="{FF2B5EF4-FFF2-40B4-BE49-F238E27FC236}">
                <a16:creationId xmlns:a16="http://schemas.microsoft.com/office/drawing/2014/main" id="{A5425086-8B61-CD83-AABB-D09EDEA2C5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321" y="2397308"/>
            <a:ext cx="1945073" cy="1843767"/>
          </a:xfrm>
          <a:prstGeom prst="rect">
            <a:avLst/>
          </a:prstGeom>
        </p:spPr>
      </p:pic>
      <p:sp>
        <p:nvSpPr>
          <p:cNvPr id="16" name="Rectangle 15">
            <a:extLst>
              <a:ext uri="{FF2B5EF4-FFF2-40B4-BE49-F238E27FC236}">
                <a16:creationId xmlns:a16="http://schemas.microsoft.com/office/drawing/2014/main" id="{9B248FF9-7F8B-A309-E284-FF2648B16370}"/>
              </a:ext>
            </a:extLst>
          </p:cNvPr>
          <p:cNvSpPr/>
          <p:nvPr/>
        </p:nvSpPr>
        <p:spPr>
          <a:xfrm>
            <a:off x="200269" y="4409212"/>
            <a:ext cx="2113175" cy="1200329"/>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b="1" dirty="0">
                <a:ln/>
                <a:solidFill>
                  <a:schemeClr val="accent5">
                    <a:lumMod val="40000"/>
                    <a:lumOff val="60000"/>
                  </a:schemeClr>
                </a:solidFill>
              </a:rPr>
              <a:t>Vishu Bhati </a:t>
            </a:r>
          </a:p>
          <a:p>
            <a:pPr algn="ctr"/>
            <a:r>
              <a:rPr lang="en-US" b="1" dirty="0">
                <a:ln/>
                <a:solidFill>
                  <a:schemeClr val="accent5">
                    <a:lumMod val="40000"/>
                    <a:lumOff val="60000"/>
                  </a:schemeClr>
                </a:solidFill>
              </a:rPr>
              <a:t>(Team Leader)</a:t>
            </a:r>
            <a:br>
              <a:rPr lang="en-US" b="1" dirty="0">
                <a:ln/>
                <a:solidFill>
                  <a:schemeClr val="accent5">
                    <a:lumMod val="40000"/>
                    <a:lumOff val="60000"/>
                  </a:schemeClr>
                </a:solidFill>
              </a:rPr>
            </a:br>
            <a:r>
              <a:rPr lang="en-US" b="1" dirty="0">
                <a:ln/>
                <a:solidFill>
                  <a:schemeClr val="accent5">
                    <a:lumMod val="40000"/>
                    <a:lumOff val="60000"/>
                  </a:schemeClr>
                </a:solidFill>
              </a:rPr>
              <a:t>Role – Presenter</a:t>
            </a:r>
          </a:p>
          <a:p>
            <a:pPr algn="ctr"/>
            <a:r>
              <a:rPr lang="en-US" b="1" dirty="0">
                <a:ln/>
                <a:solidFill>
                  <a:schemeClr val="accent5">
                    <a:lumMod val="40000"/>
                    <a:lumOff val="60000"/>
                  </a:schemeClr>
                </a:solidFill>
              </a:rPr>
              <a:t>Programmer</a:t>
            </a:r>
          </a:p>
        </p:txBody>
      </p:sp>
    </p:spTree>
    <p:extLst>
      <p:ext uri="{BB962C8B-B14F-4D97-AF65-F5344CB8AC3E}">
        <p14:creationId xmlns:p14="http://schemas.microsoft.com/office/powerpoint/2010/main" val="3463117481"/>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0C6C6A-8A55-8EBE-3710-6B5A5FDABB0A}"/>
              </a:ext>
            </a:extLst>
          </p:cNvPr>
          <p:cNvSpPr/>
          <p:nvPr/>
        </p:nvSpPr>
        <p:spPr>
          <a:xfrm>
            <a:off x="2256065" y="0"/>
            <a:ext cx="7836633" cy="1569660"/>
          </a:xfrm>
          <a:prstGeom prst="rect">
            <a:avLst/>
          </a:prstGeom>
          <a:noFill/>
        </p:spPr>
        <p:txBody>
          <a:bodyPr wrap="none" lIns="91440" tIns="45720" rIns="91440" bIns="45720">
            <a:spAutoFit/>
          </a:bodyPr>
          <a:lstStyle/>
          <a:p>
            <a:pPr algn="ctr"/>
            <a:r>
              <a:rPr lang="en-US" sz="9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Points Covered</a:t>
            </a:r>
          </a:p>
        </p:txBody>
      </p:sp>
      <p:sp>
        <p:nvSpPr>
          <p:cNvPr id="3" name="TextBox 2">
            <a:extLst>
              <a:ext uri="{FF2B5EF4-FFF2-40B4-BE49-F238E27FC236}">
                <a16:creationId xmlns:a16="http://schemas.microsoft.com/office/drawing/2014/main" id="{BB713A78-5A52-FB61-505B-67A4D69D326D}"/>
              </a:ext>
            </a:extLst>
          </p:cNvPr>
          <p:cNvSpPr txBox="1"/>
          <p:nvPr/>
        </p:nvSpPr>
        <p:spPr>
          <a:xfrm>
            <a:off x="862149" y="1907177"/>
            <a:ext cx="4728754" cy="4524315"/>
          </a:xfrm>
          <a:prstGeom prst="rect">
            <a:avLst/>
          </a:prstGeom>
          <a:noFill/>
        </p:spPr>
        <p:txBody>
          <a:bodyPr wrap="square" rtlCol="0">
            <a:spAutoFit/>
          </a:bodyPr>
          <a:lstStyle/>
          <a:p>
            <a:pPr marL="285750" indent="-285750">
              <a:buFont typeface="Arial" panose="020B0604020202020204" pitchFamily="34" charset="0"/>
              <a:buChar char="•"/>
            </a:pPr>
            <a:r>
              <a:rPr lang="en-US" sz="3200" b="1" i="1" dirty="0">
                <a:solidFill>
                  <a:schemeClr val="accent1">
                    <a:lumMod val="20000"/>
                    <a:lumOff val="80000"/>
                  </a:schemeClr>
                </a:solidFill>
                <a:effectLst>
                  <a:outerShdw blurRad="38100" dist="38100" dir="2700000" algn="tl">
                    <a:srgbClr val="000000">
                      <a:alpha val="43137"/>
                    </a:srgbClr>
                  </a:outerShdw>
                </a:effectLst>
              </a:rPr>
              <a:t>Dark Web Characteristics</a:t>
            </a:r>
          </a:p>
          <a:p>
            <a:pPr marL="285750" indent="-285750">
              <a:buFont typeface="Arial" panose="020B0604020202020204" pitchFamily="34" charset="0"/>
              <a:buChar char="•"/>
            </a:pPr>
            <a:r>
              <a:rPr lang="en-US" sz="3200" b="1" i="1" dirty="0">
                <a:solidFill>
                  <a:schemeClr val="accent1">
                    <a:lumMod val="20000"/>
                    <a:lumOff val="80000"/>
                  </a:schemeClr>
                </a:solidFill>
                <a:effectLst>
                  <a:outerShdw blurRad="38100" dist="38100" dir="2700000" algn="tl">
                    <a:srgbClr val="000000">
                      <a:alpha val="43137"/>
                    </a:srgbClr>
                  </a:outerShdw>
                </a:effectLst>
              </a:rPr>
              <a:t>Data Leak Recovery</a:t>
            </a:r>
          </a:p>
          <a:p>
            <a:pPr marL="285750" indent="-285750">
              <a:buFont typeface="Arial" panose="020B0604020202020204" pitchFamily="34" charset="0"/>
              <a:buChar char="•"/>
            </a:pPr>
            <a:r>
              <a:rPr lang="en-US" sz="3200" b="1" i="1" dirty="0">
                <a:solidFill>
                  <a:schemeClr val="accent1">
                    <a:lumMod val="20000"/>
                    <a:lumOff val="80000"/>
                  </a:schemeClr>
                </a:solidFill>
                <a:effectLst>
                  <a:outerShdw blurRad="38100" dist="38100" dir="2700000" algn="tl">
                    <a:srgbClr val="000000">
                      <a:alpha val="43137"/>
                    </a:srgbClr>
                  </a:outerShdw>
                </a:effectLst>
              </a:rPr>
              <a:t>Threat Intelligence and Analysis</a:t>
            </a:r>
          </a:p>
          <a:p>
            <a:pPr marL="285750" indent="-285750">
              <a:buFont typeface="Arial" panose="020B0604020202020204" pitchFamily="34" charset="0"/>
              <a:buChar char="•"/>
            </a:pPr>
            <a:r>
              <a:rPr lang="en-IN" sz="3200" b="1" i="1" dirty="0">
                <a:solidFill>
                  <a:schemeClr val="accent1">
                    <a:lumMod val="20000"/>
                    <a:lumOff val="80000"/>
                  </a:schemeClr>
                </a:solidFill>
                <a:effectLst>
                  <a:outerShdw blurRad="38100" dist="38100" dir="2700000" algn="tl">
                    <a:srgbClr val="000000">
                      <a:alpha val="43137"/>
                    </a:srgbClr>
                  </a:outerShdw>
                </a:effectLst>
              </a:rPr>
              <a:t>Integration with Incident Response and cyber security infrastructure</a:t>
            </a:r>
          </a:p>
          <a:p>
            <a:pPr marL="285750" indent="-285750">
              <a:buFont typeface="Arial" panose="020B0604020202020204" pitchFamily="34" charset="0"/>
              <a:buChar char="•"/>
            </a:pPr>
            <a:r>
              <a:rPr lang="en-IN" sz="3200" b="1" i="1" dirty="0">
                <a:solidFill>
                  <a:schemeClr val="accent1">
                    <a:lumMod val="20000"/>
                    <a:lumOff val="80000"/>
                  </a:schemeClr>
                </a:solidFill>
                <a:effectLst>
                  <a:outerShdw blurRad="38100" dist="38100" dir="2700000" algn="tl">
                    <a:srgbClr val="000000">
                      <a:alpha val="43137"/>
                    </a:srgbClr>
                  </a:outerShdw>
                </a:effectLst>
              </a:rPr>
              <a:t>Why Monitor the Dark Web?</a:t>
            </a:r>
          </a:p>
        </p:txBody>
      </p:sp>
      <p:sp>
        <p:nvSpPr>
          <p:cNvPr id="4" name="TextBox 3">
            <a:extLst>
              <a:ext uri="{FF2B5EF4-FFF2-40B4-BE49-F238E27FC236}">
                <a16:creationId xmlns:a16="http://schemas.microsoft.com/office/drawing/2014/main" id="{4F3DFE91-7006-17E5-9A95-75530E8F47E3}"/>
              </a:ext>
            </a:extLst>
          </p:cNvPr>
          <p:cNvSpPr txBox="1"/>
          <p:nvPr/>
        </p:nvSpPr>
        <p:spPr>
          <a:xfrm>
            <a:off x="7262949" y="1907177"/>
            <a:ext cx="3910148" cy="4031873"/>
          </a:xfrm>
          <a:prstGeom prst="rect">
            <a:avLst/>
          </a:prstGeom>
          <a:noFill/>
        </p:spPr>
        <p:txBody>
          <a:bodyPr wrap="square" rtlCol="0">
            <a:spAutoFit/>
          </a:bodyPr>
          <a:lstStyle/>
          <a:p>
            <a:pPr marL="285750" indent="-285750">
              <a:buFont typeface="Arial" panose="020B0604020202020204" pitchFamily="34" charset="0"/>
              <a:buChar char="•"/>
            </a:pPr>
            <a:r>
              <a:rPr lang="en-IN" sz="3200" b="1" i="1" dirty="0">
                <a:solidFill>
                  <a:schemeClr val="accent1">
                    <a:lumMod val="20000"/>
                    <a:lumOff val="80000"/>
                  </a:schemeClr>
                </a:solidFill>
                <a:effectLst>
                  <a:outerShdw blurRad="38100" dist="38100" dir="2700000" algn="tl">
                    <a:srgbClr val="000000">
                      <a:alpha val="43137"/>
                    </a:srgbClr>
                  </a:outerShdw>
                </a:effectLst>
              </a:rPr>
              <a:t>Idea/Approach Details</a:t>
            </a:r>
          </a:p>
          <a:p>
            <a:pPr marL="285750" indent="-285750">
              <a:buFont typeface="Arial" panose="020B0604020202020204" pitchFamily="34" charset="0"/>
              <a:buChar char="•"/>
            </a:pPr>
            <a:r>
              <a:rPr lang="en-IN" sz="3200" b="1" i="1" dirty="0">
                <a:solidFill>
                  <a:schemeClr val="accent1">
                    <a:lumMod val="20000"/>
                    <a:lumOff val="80000"/>
                  </a:schemeClr>
                </a:solidFill>
                <a:effectLst>
                  <a:outerShdw blurRad="38100" dist="38100" dir="2700000" algn="tl">
                    <a:srgbClr val="000000">
                      <a:alpha val="43137"/>
                    </a:srgbClr>
                  </a:outerShdw>
                </a:effectLst>
              </a:rPr>
              <a:t>Working on our website “Pro-</a:t>
            </a:r>
            <a:r>
              <a:rPr lang="en-IN" sz="3200" b="1" i="1" dirty="0" err="1">
                <a:solidFill>
                  <a:schemeClr val="accent1">
                    <a:lumMod val="20000"/>
                    <a:lumOff val="80000"/>
                  </a:schemeClr>
                </a:solidFill>
                <a:effectLst>
                  <a:outerShdw blurRad="38100" dist="38100" dir="2700000" algn="tl">
                    <a:srgbClr val="000000">
                      <a:alpha val="43137"/>
                    </a:srgbClr>
                  </a:outerShdw>
                </a:effectLst>
              </a:rPr>
              <a:t>Tekk</a:t>
            </a:r>
            <a:r>
              <a:rPr lang="en-IN" sz="3200" b="1" i="1" dirty="0">
                <a:solidFill>
                  <a:schemeClr val="accent1">
                    <a:lumMod val="20000"/>
                    <a:lumOff val="80000"/>
                  </a:schemeClr>
                </a:solidFill>
                <a:effectLst>
                  <a:outerShdw blurRad="38100" dist="38100" dir="2700000" algn="tl">
                    <a:srgbClr val="000000">
                      <a:alpha val="43137"/>
                    </a:srgbClr>
                  </a:outerShdw>
                </a:effectLst>
              </a:rPr>
              <a:t>”</a:t>
            </a:r>
          </a:p>
          <a:p>
            <a:pPr marL="285750" indent="-285750">
              <a:buFont typeface="Arial" panose="020B0604020202020204" pitchFamily="34" charset="0"/>
              <a:buChar char="•"/>
            </a:pPr>
            <a:r>
              <a:rPr lang="en-IN" sz="3200" b="1" i="1" dirty="0">
                <a:solidFill>
                  <a:schemeClr val="accent1">
                    <a:lumMod val="20000"/>
                    <a:lumOff val="80000"/>
                  </a:schemeClr>
                </a:solidFill>
                <a:effectLst>
                  <a:outerShdw blurRad="38100" dist="38100" dir="2700000" algn="tl">
                    <a:srgbClr val="000000">
                      <a:alpha val="43137"/>
                    </a:srgbClr>
                  </a:outerShdw>
                </a:effectLst>
              </a:rPr>
              <a:t>Software and Programming Language Used</a:t>
            </a:r>
          </a:p>
          <a:p>
            <a:pPr marL="285750" indent="-285750">
              <a:buFont typeface="Arial" panose="020B0604020202020204" pitchFamily="34" charset="0"/>
              <a:buChar char="•"/>
            </a:pPr>
            <a:r>
              <a:rPr lang="en-IN" sz="3200" b="1" i="1" dirty="0">
                <a:solidFill>
                  <a:schemeClr val="accent1">
                    <a:lumMod val="20000"/>
                    <a:lumOff val="80000"/>
                  </a:schemeClr>
                </a:solidFill>
                <a:effectLst>
                  <a:outerShdw blurRad="38100" dist="38100" dir="2700000" algn="tl">
                    <a:srgbClr val="000000">
                      <a:alpha val="43137"/>
                    </a:srgbClr>
                  </a:outerShdw>
                </a:effectLst>
              </a:rPr>
              <a:t>Future Plans</a:t>
            </a:r>
            <a:endParaRPr lang="en-IN" sz="3200" dirty="0">
              <a:solidFill>
                <a:schemeClr val="accent5">
                  <a:lumMod val="20000"/>
                  <a:lumOff val="80000"/>
                </a:schemeClr>
              </a:solidFill>
            </a:endParaRPr>
          </a:p>
        </p:txBody>
      </p:sp>
    </p:spTree>
    <p:extLst>
      <p:ext uri="{BB962C8B-B14F-4D97-AF65-F5344CB8AC3E}">
        <p14:creationId xmlns:p14="http://schemas.microsoft.com/office/powerpoint/2010/main" val="216363071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15A0044-5FE6-2CC8-5841-1C61E52283A7}"/>
              </a:ext>
            </a:extLst>
          </p:cNvPr>
          <p:cNvSpPr/>
          <p:nvPr/>
        </p:nvSpPr>
        <p:spPr>
          <a:xfrm>
            <a:off x="2492926" y="389598"/>
            <a:ext cx="7362913"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Dark Web Characteristics</a:t>
            </a:r>
          </a:p>
        </p:txBody>
      </p:sp>
      <p:pic>
        <p:nvPicPr>
          <p:cNvPr id="4" name="Picture 3">
            <a:extLst>
              <a:ext uri="{FF2B5EF4-FFF2-40B4-BE49-F238E27FC236}">
                <a16:creationId xmlns:a16="http://schemas.microsoft.com/office/drawing/2014/main" id="{7CACBE18-F88C-8750-76FD-981F58A1259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8605" y="2242678"/>
            <a:ext cx="3443451" cy="1589093"/>
          </a:xfrm>
          <a:prstGeom prst="rect">
            <a:avLst/>
          </a:prstGeom>
        </p:spPr>
      </p:pic>
      <p:sp>
        <p:nvSpPr>
          <p:cNvPr id="6" name="TextBox 5">
            <a:extLst>
              <a:ext uri="{FF2B5EF4-FFF2-40B4-BE49-F238E27FC236}">
                <a16:creationId xmlns:a16="http://schemas.microsoft.com/office/drawing/2014/main" id="{FF6EDB96-22F9-AC0F-EB28-6E51B4B4AF92}"/>
              </a:ext>
            </a:extLst>
          </p:cNvPr>
          <p:cNvSpPr txBox="1"/>
          <p:nvPr/>
        </p:nvSpPr>
        <p:spPr>
          <a:xfrm>
            <a:off x="916181" y="4150668"/>
            <a:ext cx="3248297" cy="923330"/>
          </a:xfrm>
          <a:prstGeom prst="rect">
            <a:avLst/>
          </a:prstGeom>
          <a:noFill/>
        </p:spPr>
        <p:txBody>
          <a:bodyPr wrap="square" rtlCol="0">
            <a:spAutoFit/>
          </a:bodyPr>
          <a:lstStyle/>
          <a:p>
            <a:r>
              <a:rPr lang="en-US" dirty="0">
                <a:solidFill>
                  <a:schemeClr val="accent5">
                    <a:lumMod val="40000"/>
                    <a:lumOff val="60000"/>
                  </a:schemeClr>
                </a:solidFill>
                <a:latin typeface="Arial Black" panose="020B0A04020102020204" pitchFamily="34" charset="0"/>
              </a:rPr>
              <a:t>Protected by authentication layer or paywall</a:t>
            </a:r>
            <a:endParaRPr lang="en-IN" dirty="0">
              <a:solidFill>
                <a:schemeClr val="accent5">
                  <a:lumMod val="40000"/>
                  <a:lumOff val="60000"/>
                </a:schemeClr>
              </a:solidFill>
              <a:latin typeface="Arial Black" panose="020B0A04020102020204" pitchFamily="34" charset="0"/>
            </a:endParaRPr>
          </a:p>
        </p:txBody>
      </p:sp>
      <p:pic>
        <p:nvPicPr>
          <p:cNvPr id="8" name="Picture 7">
            <a:extLst>
              <a:ext uri="{FF2B5EF4-FFF2-40B4-BE49-F238E27FC236}">
                <a16:creationId xmlns:a16="http://schemas.microsoft.com/office/drawing/2014/main" id="{88AFDADB-B9E4-20E3-7E0D-F17556EE26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7822" y="3052464"/>
            <a:ext cx="2042661" cy="2201428"/>
          </a:xfrm>
          <a:prstGeom prst="rect">
            <a:avLst/>
          </a:prstGeom>
        </p:spPr>
      </p:pic>
      <p:sp>
        <p:nvSpPr>
          <p:cNvPr id="9" name="TextBox 8">
            <a:extLst>
              <a:ext uri="{FF2B5EF4-FFF2-40B4-BE49-F238E27FC236}">
                <a16:creationId xmlns:a16="http://schemas.microsoft.com/office/drawing/2014/main" id="{E9B4591B-54ED-F8CC-4055-ECD97308196B}"/>
              </a:ext>
            </a:extLst>
          </p:cNvPr>
          <p:cNvSpPr txBox="1"/>
          <p:nvPr/>
        </p:nvSpPr>
        <p:spPr>
          <a:xfrm>
            <a:off x="5446709" y="5512526"/>
            <a:ext cx="2525486" cy="646331"/>
          </a:xfrm>
          <a:prstGeom prst="rect">
            <a:avLst/>
          </a:prstGeom>
          <a:noFill/>
        </p:spPr>
        <p:txBody>
          <a:bodyPr wrap="square" rtlCol="0">
            <a:spAutoFit/>
          </a:bodyPr>
          <a:lstStyle/>
          <a:p>
            <a:r>
              <a:rPr lang="en-US" dirty="0">
                <a:solidFill>
                  <a:schemeClr val="accent5">
                    <a:lumMod val="40000"/>
                    <a:lumOff val="60000"/>
                  </a:schemeClr>
                </a:solidFill>
                <a:latin typeface="Arial Black" panose="020B0A04020102020204" pitchFamily="34" charset="0"/>
              </a:rPr>
              <a:t>Not linked from other pages.</a:t>
            </a:r>
            <a:endParaRPr lang="en-IN" dirty="0">
              <a:solidFill>
                <a:schemeClr val="accent5">
                  <a:lumMod val="40000"/>
                  <a:lumOff val="60000"/>
                </a:schemeClr>
              </a:solidFill>
              <a:latin typeface="Arial Black" panose="020B0A04020102020204" pitchFamily="34" charset="0"/>
            </a:endParaRPr>
          </a:p>
        </p:txBody>
      </p:sp>
      <p:pic>
        <p:nvPicPr>
          <p:cNvPr id="11" name="Picture 10">
            <a:extLst>
              <a:ext uri="{FF2B5EF4-FFF2-40B4-BE49-F238E27FC236}">
                <a16:creationId xmlns:a16="http://schemas.microsoft.com/office/drawing/2014/main" id="{7F6C3D85-C8C3-0D84-B0CB-92DF8801C5B3}"/>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8093089" y="2194070"/>
            <a:ext cx="3721616" cy="1716787"/>
          </a:xfrm>
          <a:prstGeom prst="rect">
            <a:avLst/>
          </a:prstGeom>
        </p:spPr>
      </p:pic>
      <p:pic>
        <p:nvPicPr>
          <p:cNvPr id="14" name="Picture 13">
            <a:extLst>
              <a:ext uri="{FF2B5EF4-FFF2-40B4-BE49-F238E27FC236}">
                <a16:creationId xmlns:a16="http://schemas.microsoft.com/office/drawing/2014/main" id="{81D82620-3B4A-82D6-23EB-5B5D3E033AF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45829" y="2011680"/>
            <a:ext cx="5181600" cy="2138988"/>
          </a:xfrm>
          <a:prstGeom prst="rect">
            <a:avLst/>
          </a:prstGeom>
        </p:spPr>
      </p:pic>
      <p:sp>
        <p:nvSpPr>
          <p:cNvPr id="15" name="TextBox 14">
            <a:extLst>
              <a:ext uri="{FF2B5EF4-FFF2-40B4-BE49-F238E27FC236}">
                <a16:creationId xmlns:a16="http://schemas.microsoft.com/office/drawing/2014/main" id="{6FB01D95-0489-C2A5-7C38-A666C8BA2335}"/>
              </a:ext>
            </a:extLst>
          </p:cNvPr>
          <p:cNvSpPr txBox="1"/>
          <p:nvPr/>
        </p:nvSpPr>
        <p:spPr>
          <a:xfrm>
            <a:off x="8093089" y="4450080"/>
            <a:ext cx="3619940" cy="646331"/>
          </a:xfrm>
          <a:prstGeom prst="rect">
            <a:avLst/>
          </a:prstGeom>
          <a:noFill/>
        </p:spPr>
        <p:txBody>
          <a:bodyPr wrap="square" rtlCol="0">
            <a:spAutoFit/>
          </a:bodyPr>
          <a:lstStyle/>
          <a:p>
            <a:pPr algn="ctr"/>
            <a:r>
              <a:rPr lang="en-US" dirty="0">
                <a:solidFill>
                  <a:schemeClr val="accent5">
                    <a:lumMod val="40000"/>
                    <a:lumOff val="60000"/>
                  </a:schemeClr>
                </a:solidFill>
                <a:latin typeface="Arial Black" panose="020B0A04020102020204" pitchFamily="34" charset="0"/>
              </a:rPr>
              <a:t>Not referenced by search engines whatsoever</a:t>
            </a:r>
            <a:endParaRPr lang="en-IN" dirty="0">
              <a:solidFill>
                <a:schemeClr val="accent5">
                  <a:lumMod val="40000"/>
                  <a:lumOff val="60000"/>
                </a:schemeClr>
              </a:solidFill>
              <a:latin typeface="Arial Black" panose="020B0A04020102020204" pitchFamily="34" charset="0"/>
            </a:endParaRPr>
          </a:p>
        </p:txBody>
      </p:sp>
    </p:spTree>
    <p:extLst>
      <p:ext uri="{BB962C8B-B14F-4D97-AF65-F5344CB8AC3E}">
        <p14:creationId xmlns:p14="http://schemas.microsoft.com/office/powerpoint/2010/main" val="240434616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D7DED70-ACCD-20FF-98A5-2A662E577A6A}"/>
              </a:ext>
            </a:extLst>
          </p:cNvPr>
          <p:cNvSpPr/>
          <p:nvPr/>
        </p:nvSpPr>
        <p:spPr>
          <a:xfrm>
            <a:off x="1131255" y="67381"/>
            <a:ext cx="10155922" cy="1569660"/>
          </a:xfrm>
          <a:prstGeom prst="rect">
            <a:avLst/>
          </a:prstGeom>
          <a:noFill/>
        </p:spPr>
        <p:txBody>
          <a:bodyPr wrap="none" lIns="91440" tIns="45720" rIns="91440" bIns="45720">
            <a:spAutoFit/>
          </a:bodyPr>
          <a:lstStyle/>
          <a:p>
            <a:pPr algn="ctr"/>
            <a:r>
              <a:rPr lang="en-US" sz="9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Data Leak Recovery</a:t>
            </a:r>
          </a:p>
        </p:txBody>
      </p:sp>
      <p:sp>
        <p:nvSpPr>
          <p:cNvPr id="9" name="TextBox 8">
            <a:extLst>
              <a:ext uri="{FF2B5EF4-FFF2-40B4-BE49-F238E27FC236}">
                <a16:creationId xmlns:a16="http://schemas.microsoft.com/office/drawing/2014/main" id="{20FC812E-9ED0-F38D-8BBE-C82B45B50353}"/>
              </a:ext>
            </a:extLst>
          </p:cNvPr>
          <p:cNvSpPr txBox="1"/>
          <p:nvPr/>
        </p:nvSpPr>
        <p:spPr>
          <a:xfrm>
            <a:off x="879566" y="2072640"/>
            <a:ext cx="4990011" cy="4154984"/>
          </a:xfrm>
          <a:prstGeom prst="rect">
            <a:avLst/>
          </a:prstGeom>
          <a:noFill/>
        </p:spPr>
        <p:txBody>
          <a:bodyPr wrap="square" rtlCol="0">
            <a:spAutoFit/>
          </a:bodyPr>
          <a:lstStyle/>
          <a:p>
            <a:r>
              <a:rPr lang="en-IN" sz="2400" b="1" i="1" dirty="0">
                <a:solidFill>
                  <a:schemeClr val="accent5">
                    <a:lumMod val="20000"/>
                    <a:lumOff val="80000"/>
                  </a:schemeClr>
                </a:solidFill>
                <a:effectLst>
                  <a:outerShdw blurRad="38100" dist="38100" dir="2700000" algn="tl">
                    <a:srgbClr val="000000">
                      <a:alpha val="43137"/>
                    </a:srgbClr>
                  </a:outerShdw>
                </a:effectLst>
                <a:latin typeface="Inter"/>
              </a:rPr>
              <a:t>It is important to seek the help of dark web experts when dealing with cyber threats such as stolen passwords, credit card numbers, or confidential information. Attempting to go after cyber criminals on your own can be risky, so it is recommended to find a reputable cyber-security provider with experienced dark web analysts to handle the situation.</a:t>
            </a:r>
            <a:endParaRPr lang="en-IN" sz="2200" b="1" i="1" dirty="0">
              <a:solidFill>
                <a:schemeClr val="accent5">
                  <a:lumMod val="20000"/>
                  <a:lumOff val="80000"/>
                </a:schemeClr>
              </a:solidFill>
              <a:effectLst>
                <a:outerShdw blurRad="38100" dist="38100" dir="2700000" algn="tl">
                  <a:srgbClr val="000000">
                    <a:alpha val="43137"/>
                  </a:srgbClr>
                </a:outerShdw>
              </a:effectLst>
            </a:endParaRPr>
          </a:p>
        </p:txBody>
      </p:sp>
      <p:pic>
        <p:nvPicPr>
          <p:cNvPr id="7" name="Picture 6">
            <a:extLst>
              <a:ext uri="{FF2B5EF4-FFF2-40B4-BE49-F238E27FC236}">
                <a16:creationId xmlns:a16="http://schemas.microsoft.com/office/drawing/2014/main" id="{C40D5E36-6846-E8E1-EE3D-D1BB91824461}"/>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580776" y="2185850"/>
            <a:ext cx="4979852" cy="373488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534221976"/>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88C4C69-0C11-04DD-5D7E-BDF7F1ED3BBB}"/>
              </a:ext>
            </a:extLst>
          </p:cNvPr>
          <p:cNvSpPr/>
          <p:nvPr/>
        </p:nvSpPr>
        <p:spPr>
          <a:xfrm>
            <a:off x="1973577" y="180593"/>
            <a:ext cx="8244886" cy="2123658"/>
          </a:xfrm>
          <a:prstGeom prst="rect">
            <a:avLst/>
          </a:prstGeom>
          <a:noFill/>
        </p:spPr>
        <p:txBody>
          <a:bodyPr wrap="none" lIns="91440" tIns="45720" rIns="91440" bIns="45720">
            <a:spAutoFit/>
          </a:bodyPr>
          <a:lstStyle/>
          <a:p>
            <a:pPr algn="ctr"/>
            <a:r>
              <a:rPr lang="en-US" sz="6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Threat Intelligence and</a:t>
            </a:r>
          </a:p>
          <a:p>
            <a:pPr algn="ctr"/>
            <a:r>
              <a:rPr lang="en-US" sz="6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Analysis</a:t>
            </a:r>
            <a:endParaRPr lang="en-US" sz="6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4" name="TextBox 3">
            <a:extLst>
              <a:ext uri="{FF2B5EF4-FFF2-40B4-BE49-F238E27FC236}">
                <a16:creationId xmlns:a16="http://schemas.microsoft.com/office/drawing/2014/main" id="{C4AB7B5A-B7CD-5A67-387C-6ED4F38D915E}"/>
              </a:ext>
            </a:extLst>
          </p:cNvPr>
          <p:cNvSpPr txBox="1"/>
          <p:nvPr/>
        </p:nvSpPr>
        <p:spPr>
          <a:xfrm>
            <a:off x="344429" y="2522423"/>
            <a:ext cx="6251580" cy="3985706"/>
          </a:xfrm>
          <a:prstGeom prst="rect">
            <a:avLst/>
          </a:prstGeom>
          <a:noFill/>
        </p:spPr>
        <p:txBody>
          <a:bodyPr wrap="square" rtlCol="0">
            <a:spAutoFit/>
          </a:bodyPr>
          <a:lstStyle/>
          <a:p>
            <a:pPr algn="just"/>
            <a:r>
              <a:rPr lang="en-IN" sz="2300" b="1" i="1" dirty="0">
                <a:solidFill>
                  <a:schemeClr val="accent5">
                    <a:lumMod val="20000"/>
                    <a:lumOff val="80000"/>
                  </a:schemeClr>
                </a:solidFill>
                <a:effectLst>
                  <a:outerShdw blurRad="38100" dist="38100" dir="2700000" algn="tl">
                    <a:srgbClr val="000000">
                      <a:alpha val="43137"/>
                    </a:srgbClr>
                  </a:outerShdw>
                </a:effectLst>
                <a:latin typeface="Inter"/>
              </a:rPr>
              <a:t>Digital threats require a reliable strategy for threat intelligence and analysis. Good monitoring should provide </a:t>
            </a:r>
            <a:r>
              <a:rPr lang="en-IN" sz="2300" b="1" i="1" dirty="0" err="1">
                <a:solidFill>
                  <a:schemeClr val="accent5">
                    <a:lumMod val="20000"/>
                    <a:lumOff val="80000"/>
                  </a:schemeClr>
                </a:solidFill>
                <a:effectLst>
                  <a:outerShdw blurRad="38100" dist="38100" dir="2700000" algn="tl">
                    <a:srgbClr val="000000">
                      <a:alpha val="43137"/>
                    </a:srgbClr>
                  </a:outerShdw>
                </a:effectLst>
                <a:latin typeface="Inter"/>
              </a:rPr>
              <a:t>analyzed</a:t>
            </a:r>
            <a:r>
              <a:rPr lang="en-IN" sz="2300" b="1" i="1" dirty="0">
                <a:solidFill>
                  <a:schemeClr val="accent5">
                    <a:lumMod val="20000"/>
                    <a:lumOff val="80000"/>
                  </a:schemeClr>
                </a:solidFill>
                <a:effectLst>
                  <a:outerShdw blurRad="38100" dist="38100" dir="2700000" algn="tl">
                    <a:srgbClr val="000000">
                      <a:alpha val="43137"/>
                    </a:srgbClr>
                  </a:outerShdw>
                </a:effectLst>
                <a:latin typeface="Inter"/>
              </a:rPr>
              <a:t> data on digital threat actors and emerging threats. Dark web threat intelligence is critical, as it's a hub for cybercrime. Reliable cyber threat intelligence can provide early warning of threats and help find mentions of your brand, locations, and people. Good cyber threat intelligence speeds up decision-making for security leaders, making a monitoring tool invaluable.</a:t>
            </a:r>
            <a:endParaRPr lang="en-IN" sz="2300" b="1" i="1" dirty="0">
              <a:solidFill>
                <a:schemeClr val="accent5">
                  <a:lumMod val="20000"/>
                  <a:lumOff val="80000"/>
                </a:schemeClr>
              </a:solidFill>
              <a:effectLst>
                <a:outerShdw blurRad="38100" dist="38100" dir="2700000" algn="tl">
                  <a:srgbClr val="000000">
                    <a:alpha val="43137"/>
                  </a:srgbClr>
                </a:outerShdw>
              </a:effectLst>
            </a:endParaRPr>
          </a:p>
        </p:txBody>
      </p:sp>
      <p:pic>
        <p:nvPicPr>
          <p:cNvPr id="5" name="Picture 4">
            <a:extLst>
              <a:ext uri="{FF2B5EF4-FFF2-40B4-BE49-F238E27FC236}">
                <a16:creationId xmlns:a16="http://schemas.microsoft.com/office/drawing/2014/main" id="{03B7C534-F8A4-D2A8-1495-F0B225B9FA0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990614" y="2702103"/>
            <a:ext cx="4856957" cy="324028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TextBox 5">
            <a:extLst>
              <a:ext uri="{FF2B5EF4-FFF2-40B4-BE49-F238E27FC236}">
                <a16:creationId xmlns:a16="http://schemas.microsoft.com/office/drawing/2014/main" id="{3F2E1184-B31B-1BAD-C0BD-80D712D73253}"/>
              </a:ext>
            </a:extLst>
          </p:cNvPr>
          <p:cNvSpPr txBox="1"/>
          <p:nvPr/>
        </p:nvSpPr>
        <p:spPr>
          <a:xfrm>
            <a:off x="8991642" y="6047105"/>
            <a:ext cx="2855930" cy="369332"/>
          </a:xfrm>
          <a:prstGeom prst="rect">
            <a:avLst/>
          </a:prstGeom>
          <a:noFill/>
        </p:spPr>
        <p:txBody>
          <a:bodyPr wrap="square" rtlCol="0">
            <a:spAutoFit/>
          </a:bodyPr>
          <a:lstStyle/>
          <a:p>
            <a:r>
              <a:rPr lang="en-IN" sz="900">
                <a:hlinkClick r:id="rId3" tooltip="https://riskdr.com/2019/10/10/nist-csf-vendor-risk-and-threat-intel/"/>
              </a:rPr>
              <a:t>This Photo</a:t>
            </a:r>
            <a:r>
              <a:rPr lang="en-IN" sz="900"/>
              <a:t> by Unknown Author is licensed under </a:t>
            </a:r>
            <a:r>
              <a:rPr lang="en-IN" sz="900">
                <a:hlinkClick r:id="rId4" tooltip="https://creativecommons.org/licenses/by-nc-sa/3.0/"/>
              </a:rPr>
              <a:t>CC BY-SA-NC</a:t>
            </a:r>
            <a:endParaRPr lang="en-IN" sz="900"/>
          </a:p>
        </p:txBody>
      </p:sp>
    </p:spTree>
    <p:extLst>
      <p:ext uri="{BB962C8B-B14F-4D97-AF65-F5344CB8AC3E}">
        <p14:creationId xmlns:p14="http://schemas.microsoft.com/office/powerpoint/2010/main" val="277690927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412B460-CB81-81BF-1E08-8A9853C88436}"/>
              </a:ext>
            </a:extLst>
          </p:cNvPr>
          <p:cNvSpPr txBox="1"/>
          <p:nvPr/>
        </p:nvSpPr>
        <p:spPr>
          <a:xfrm>
            <a:off x="416446" y="1991425"/>
            <a:ext cx="6405595" cy="4401205"/>
          </a:xfrm>
          <a:prstGeom prst="rect">
            <a:avLst/>
          </a:prstGeom>
          <a:noFill/>
        </p:spPr>
        <p:txBody>
          <a:bodyPr wrap="square" rtlCol="0">
            <a:spAutoFit/>
          </a:bodyPr>
          <a:lstStyle/>
          <a:p>
            <a:r>
              <a:rPr lang="en-IN" sz="2800" b="1" i="1" dirty="0">
                <a:solidFill>
                  <a:schemeClr val="accent5">
                    <a:lumMod val="20000"/>
                    <a:lumOff val="80000"/>
                  </a:schemeClr>
                </a:solidFill>
                <a:effectLst>
                  <a:outerShdw blurRad="38100" dist="38100" dir="2700000" algn="tl">
                    <a:srgbClr val="000000">
                      <a:alpha val="43137"/>
                    </a:srgbClr>
                  </a:outerShdw>
                </a:effectLst>
                <a:latin typeface="Inter"/>
              </a:rPr>
              <a:t>When selecting a Dark Web monitoring solution, consider its ability to integrate with existing security architecture. The more integrations and partnerships, the higher the chances of success. An effective monitoring tool should provide end-to-end results for incident response and enable a quick and decisive counteraction, reducing both cost and impact.</a:t>
            </a:r>
            <a:endParaRPr lang="en-IN" sz="2800" b="1" i="1" dirty="0">
              <a:solidFill>
                <a:schemeClr val="accent5">
                  <a:lumMod val="20000"/>
                  <a:lumOff val="80000"/>
                </a:schemeClr>
              </a:solidFill>
              <a:effectLst>
                <a:outerShdw blurRad="38100" dist="38100" dir="2700000" algn="tl">
                  <a:srgbClr val="000000">
                    <a:alpha val="43137"/>
                  </a:srgbClr>
                </a:outerShdw>
              </a:effectLst>
            </a:endParaRPr>
          </a:p>
        </p:txBody>
      </p:sp>
      <p:sp>
        <p:nvSpPr>
          <p:cNvPr id="4" name="Rectangle 3">
            <a:extLst>
              <a:ext uri="{FF2B5EF4-FFF2-40B4-BE49-F238E27FC236}">
                <a16:creationId xmlns:a16="http://schemas.microsoft.com/office/drawing/2014/main" id="{14DD04C8-5145-F3E3-1F6C-868FA225ADA4}"/>
              </a:ext>
            </a:extLst>
          </p:cNvPr>
          <p:cNvSpPr/>
          <p:nvPr/>
        </p:nvSpPr>
        <p:spPr>
          <a:xfrm>
            <a:off x="751004" y="304417"/>
            <a:ext cx="10936777" cy="1323439"/>
          </a:xfrm>
          <a:prstGeom prst="rect">
            <a:avLst/>
          </a:prstGeom>
          <a:noFill/>
        </p:spPr>
        <p:txBody>
          <a:bodyPr wrap="none" lIns="91440" tIns="45720" rIns="91440" bIns="45720">
            <a:spAutoFit/>
          </a:bodyPr>
          <a:lstStyle/>
          <a:p>
            <a:pPr algn="ctr"/>
            <a:r>
              <a:rPr lang="en-IN" sz="8000" b="1" i="0"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Inter"/>
              </a:rPr>
              <a:t>Cybersecurity Integration</a:t>
            </a:r>
            <a:endParaRPr lang="en-IN" sz="8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9" name="Picture 8">
            <a:extLst>
              <a:ext uri="{FF2B5EF4-FFF2-40B4-BE49-F238E27FC236}">
                <a16:creationId xmlns:a16="http://schemas.microsoft.com/office/drawing/2014/main" id="{433A86B3-2178-7B75-D945-67277744C58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702174" y="2198668"/>
            <a:ext cx="5232971" cy="370897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67415253"/>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9578801-E30B-3F74-F20A-CABAC592C4EB}"/>
              </a:ext>
            </a:extLst>
          </p:cNvPr>
          <p:cNvSpPr/>
          <p:nvPr/>
        </p:nvSpPr>
        <p:spPr>
          <a:xfrm>
            <a:off x="2667357" y="328638"/>
            <a:ext cx="7501734" cy="923330"/>
          </a:xfrm>
          <a:prstGeom prst="rect">
            <a:avLst/>
          </a:prstGeom>
          <a:noFill/>
        </p:spPr>
        <p:txBody>
          <a:bodyPr wrap="non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Why Monitor Dark Web ?</a:t>
            </a: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4" name="Rectangle: Rounded Corners 3">
            <a:extLst>
              <a:ext uri="{FF2B5EF4-FFF2-40B4-BE49-F238E27FC236}">
                <a16:creationId xmlns:a16="http://schemas.microsoft.com/office/drawing/2014/main" id="{759EAC60-77B8-86FB-EE26-B547CA6B71E1}"/>
              </a:ext>
            </a:extLst>
          </p:cNvPr>
          <p:cNvSpPr/>
          <p:nvPr/>
        </p:nvSpPr>
        <p:spPr>
          <a:xfrm>
            <a:off x="444137" y="1680754"/>
            <a:ext cx="11242766" cy="4911635"/>
          </a:xfrm>
          <a:prstGeom prst="roundRect">
            <a:avLst/>
          </a:prstGeom>
          <a:solidFill>
            <a:schemeClr val="bg1">
              <a:lumMod val="75000"/>
              <a:alpha val="72000"/>
            </a:schemeClr>
          </a:solidFill>
          <a:effectLst>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i="1" dirty="0">
                <a:solidFill>
                  <a:schemeClr val="accent1">
                    <a:lumMod val="20000"/>
                    <a:lumOff val="80000"/>
                  </a:schemeClr>
                </a:solidFill>
                <a:effectLst>
                  <a:outerShdw blurRad="38100" dist="38100" dir="2700000" algn="tl">
                    <a:srgbClr val="000000">
                      <a:alpha val="43137"/>
                    </a:srgbClr>
                  </a:outerShdw>
                </a:effectLst>
              </a:rPr>
              <a:t>Dark web is the home to many illegal activities such as Cybercrime  , Drug dealing ,  Arms dealing , Money Laundering , cryptocurrency frauds, censorship resistance , etc. Many Crime Syndicates openly use dark web to let their crimes run wild over a full throttle since they know that it’s not easy to enter dark web. It’s extremely infuriating to see such crimes run wild. So, in order to stop these crimes once and for all , it gives rise to the dark web monitoring.</a:t>
            </a:r>
            <a:br>
              <a:rPr lang="en-US" sz="2400" b="1" i="1" dirty="0">
                <a:solidFill>
                  <a:schemeClr val="accent1">
                    <a:lumMod val="20000"/>
                    <a:lumOff val="80000"/>
                  </a:schemeClr>
                </a:solidFill>
                <a:effectLst>
                  <a:outerShdw blurRad="38100" dist="38100" dir="2700000" algn="tl">
                    <a:srgbClr val="000000">
                      <a:alpha val="43137"/>
                    </a:srgbClr>
                  </a:outerShdw>
                </a:effectLst>
              </a:rPr>
            </a:br>
            <a:br>
              <a:rPr lang="en-US" sz="2400" b="1" i="1" dirty="0">
                <a:solidFill>
                  <a:schemeClr val="accent1">
                    <a:lumMod val="20000"/>
                    <a:lumOff val="80000"/>
                  </a:schemeClr>
                </a:solidFill>
                <a:effectLst>
                  <a:outerShdw blurRad="38100" dist="38100" dir="2700000" algn="tl">
                    <a:srgbClr val="000000">
                      <a:alpha val="43137"/>
                    </a:srgbClr>
                  </a:outerShdw>
                </a:effectLst>
              </a:rPr>
            </a:br>
            <a:r>
              <a:rPr lang="en-IN" sz="2400" b="1" i="1" dirty="0">
                <a:solidFill>
                  <a:schemeClr val="accent1">
                    <a:lumMod val="20000"/>
                    <a:lumOff val="80000"/>
                  </a:schemeClr>
                </a:solidFill>
                <a:effectLst>
                  <a:outerShdw blurRad="38100" dist="38100" dir="2700000" algn="tl">
                    <a:srgbClr val="000000">
                      <a:alpha val="43137"/>
                    </a:srgbClr>
                  </a:outerShdw>
                </a:effectLst>
                <a:latin typeface="Inter"/>
              </a:rPr>
              <a:t>Dark web monitoring, also known as Cyber-Monitoring, is a service that searches the dark web for stolen user credentials and personal and financial data available on the web. It uses automated scanners, crawlers, and scrapers to locate stolen credentials on public sites.</a:t>
            </a:r>
            <a:endParaRPr lang="en-IN" sz="2400" b="1" i="1" dirty="0">
              <a:solidFill>
                <a:schemeClr val="accent1">
                  <a:lumMod val="20000"/>
                  <a:lumOff val="8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400103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0CBB667-D77F-60F8-8A41-C3010ADCC4CC}"/>
              </a:ext>
            </a:extLst>
          </p:cNvPr>
          <p:cNvSpPr/>
          <p:nvPr/>
        </p:nvSpPr>
        <p:spPr>
          <a:xfrm>
            <a:off x="2526695" y="424432"/>
            <a:ext cx="6947031"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Idea / Approach Details</a:t>
            </a:r>
          </a:p>
        </p:txBody>
      </p:sp>
      <p:sp>
        <p:nvSpPr>
          <p:cNvPr id="5" name="Rectangle: Rounded Corners 4">
            <a:extLst>
              <a:ext uri="{FF2B5EF4-FFF2-40B4-BE49-F238E27FC236}">
                <a16:creationId xmlns:a16="http://schemas.microsoft.com/office/drawing/2014/main" id="{EB266B08-9613-BD0D-FB33-4299DB4500D4}"/>
              </a:ext>
            </a:extLst>
          </p:cNvPr>
          <p:cNvSpPr/>
          <p:nvPr/>
        </p:nvSpPr>
        <p:spPr>
          <a:xfrm>
            <a:off x="1367246" y="2151017"/>
            <a:ext cx="9422674" cy="3387634"/>
          </a:xfrm>
          <a:prstGeom prst="roundRect">
            <a:avLst/>
          </a:prstGeom>
          <a:gradFill>
            <a:gsLst>
              <a:gs pos="0">
                <a:schemeClr val="accent3">
                  <a:lumMod val="110000"/>
                  <a:satMod val="105000"/>
                  <a:tint val="67000"/>
                  <a:alpha val="47000"/>
                </a:schemeClr>
              </a:gs>
              <a:gs pos="35000">
                <a:schemeClr val="accent3">
                  <a:lumMod val="105000"/>
                  <a:satMod val="103000"/>
                  <a:tint val="73000"/>
                  <a:alpha val="76000"/>
                </a:schemeClr>
              </a:gs>
              <a:gs pos="100000">
                <a:schemeClr val="accent3">
                  <a:lumMod val="105000"/>
                  <a:satMod val="109000"/>
                  <a:tint val="81000"/>
                  <a:alpha val="50000"/>
                </a:schemeClr>
              </a:gs>
            </a:gsLst>
          </a:gradFill>
          <a:effectLst>
            <a:softEdge rad="31750"/>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2400" b="1" i="1" dirty="0">
                <a:solidFill>
                  <a:schemeClr val="accent1">
                    <a:lumMod val="20000"/>
                    <a:lumOff val="80000"/>
                  </a:schemeClr>
                </a:solidFill>
                <a:effectLst>
                  <a:outerShdw blurRad="38100" dist="38100" dir="2700000" algn="tl">
                    <a:srgbClr val="000000">
                      <a:alpha val="43137"/>
                    </a:srgbClr>
                  </a:outerShdw>
                </a:effectLst>
                <a:latin typeface="graphik"/>
              </a:rPr>
              <a:t>The dark web is part of</a:t>
            </a:r>
          </a:p>
          <a:p>
            <a:pPr algn="ctr"/>
            <a:r>
              <a:rPr lang="en-IN" sz="2400" b="1" i="1" dirty="0">
                <a:solidFill>
                  <a:schemeClr val="accent1">
                    <a:lumMod val="20000"/>
                    <a:lumOff val="80000"/>
                  </a:schemeClr>
                </a:solidFill>
                <a:effectLst>
                  <a:outerShdw blurRad="38100" dist="38100" dir="2700000" algn="tl">
                    <a:srgbClr val="000000">
                      <a:alpha val="43137"/>
                    </a:srgbClr>
                  </a:outerShdw>
                </a:effectLst>
                <a:latin typeface="graphik"/>
              </a:rPr>
              <a:t> internet that isn't visible to search engines and requires the use of an anonymizing browser called Tor to be accessed. So, in order to resolve these problems and reducing crime-rates , </a:t>
            </a:r>
            <a:r>
              <a:rPr lang="en-US" sz="2400" b="1" i="1" dirty="0">
                <a:solidFill>
                  <a:schemeClr val="accent1">
                    <a:lumMod val="20000"/>
                    <a:lumOff val="80000"/>
                  </a:schemeClr>
                </a:solidFill>
                <a:effectLst>
                  <a:outerShdw blurRad="38100" dist="38100" dir="2700000" algn="tl">
                    <a:srgbClr val="000000">
                      <a:alpha val="43137"/>
                    </a:srgbClr>
                  </a:outerShdw>
                </a:effectLst>
              </a:rPr>
              <a:t>We are creating a website to track and monitor the activities of Dark web which will track the IP address of the logged in devices and also track the location of every single device that has entered the dark web.</a:t>
            </a:r>
            <a:endParaRPr lang="en-IN" sz="2400" b="1" i="1" dirty="0">
              <a:solidFill>
                <a:schemeClr val="accent1">
                  <a:lumMod val="20000"/>
                  <a:lumOff val="8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328006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4305</TotalTime>
  <Words>851</Words>
  <Application>Microsoft Office PowerPoint</Application>
  <PresentationFormat>Widescreen</PresentationFormat>
  <Paragraphs>57</Paragraphs>
  <Slides>15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Arial Black</vt:lpstr>
      <vt:lpstr>Bahnschrift</vt:lpstr>
      <vt:lpstr>Calibri</vt:lpstr>
      <vt:lpstr>Calibri Light</vt:lpstr>
      <vt:lpstr>graphik</vt:lpstr>
      <vt:lpstr>Inter</vt:lpstr>
      <vt:lpstr>Wingdings</vt:lpstr>
      <vt:lpstr>Office Theme</vt:lpstr>
      <vt:lpstr>Basic Details of Problem Statement and Team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Details of Problem Statement and Team</dc:title>
  <dc:creator>Vishu</dc:creator>
  <cp:lastModifiedBy>Vishu Bhati</cp:lastModifiedBy>
  <cp:revision>3</cp:revision>
  <dcterms:created xsi:type="dcterms:W3CDTF">2024-01-16T19:00:46Z</dcterms:created>
  <dcterms:modified xsi:type="dcterms:W3CDTF">2024-03-11T05:10:04Z</dcterms:modified>
</cp:coreProperties>
</file>

<file path=docProps/thumbnail.jpeg>
</file>